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6" r:id="rId49"/>
    <p:sldId id="305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</p:sldIdLst>
  <p:sldSz cx="9144000" cy="6858000" type="screen4x3"/>
  <p:notesSz cx="6858000" cy="9144000"/>
  <p:embeddedFontLst>
    <p:embeddedFont>
      <p:font typeface="Century Schoolbook" pitchFamily="18" charset="0"/>
      <p:regular r:id="rId64"/>
      <p:bold r:id="rId65"/>
      <p:italic r:id="rId66"/>
      <p:boldItalic r:id="rId67"/>
    </p:embeddedFont>
    <p:embeddedFont>
      <p:font typeface="Forte" pitchFamily="66" charset="0"/>
      <p:regular r:id="rId68"/>
    </p:embeddedFont>
    <p:embeddedFont>
      <p:font typeface="Wingdings 2" pitchFamily="18" charset="2"/>
      <p:regular r:id="rId6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115" autoAdjust="0"/>
  </p:normalViewPr>
  <p:slideViewPr>
    <p:cSldViewPr snapToGrid="0" snapToObjects="1">
      <p:cViewPr>
        <p:scale>
          <a:sx n="69" d="100"/>
          <a:sy n="69" d="100"/>
        </p:scale>
        <p:origin x="-140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font" Target="fonts/font5.fntdata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2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1.fntdata"/><Relationship Id="rId69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8DB32FF-34E7-9545-86A2-0DF334BA82C1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8DB32FF-34E7-9545-86A2-0DF334BA82C1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8DB32FF-34E7-9545-86A2-0DF334BA82C1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8DB32FF-34E7-9545-86A2-0DF334BA82C1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8DB32FF-34E7-9545-86A2-0DF334BA82C1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8DB32FF-34E7-9545-86A2-0DF334BA82C1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8DB32FF-34E7-9545-86A2-0DF334BA82C1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5745" y="200417"/>
            <a:ext cx="4696691" cy="2958420"/>
          </a:xfrm>
        </p:spPr>
        <p:txBody>
          <a:bodyPr>
            <a:normAutofit/>
          </a:bodyPr>
          <a:lstStyle/>
          <a:p>
            <a:r>
              <a:rPr lang="en-US" altLang="zh-CN" sz="5400" b="1" i="0" dirty="0">
                <a:solidFill>
                  <a:srgbClr val="000000"/>
                </a:solidFill>
                <a:latin typeface="Coming Soon"/>
                <a:ea typeface="Coming Soon"/>
              </a:rPr>
              <a:t>Cardiac  </a:t>
            </a:r>
            <a:r>
              <a:rPr lang="en-US" altLang="zh-CN" sz="5400" b="1" i="0" dirty="0" err="1">
                <a:solidFill>
                  <a:srgbClr val="000000"/>
                </a:solidFill>
                <a:latin typeface="Coming Soon"/>
                <a:ea typeface="Coming Soon"/>
              </a:rPr>
              <a:t>Inotropes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1627" y="5004148"/>
            <a:ext cx="2638167" cy="1108553"/>
          </a:xfrm>
          <a:solidFill>
            <a:srgbClr val="FFFFFF"/>
          </a:solidFill>
          <a:ln w="25400">
            <a:solidFill>
              <a:srgbClr val="CCCCCC"/>
            </a:solidFill>
            <a:prstDash val="solid"/>
          </a:ln>
        </p:spPr>
        <p:txBody>
          <a:bodyPr/>
          <a:lstStyle/>
          <a:p>
            <a:r>
              <a:rPr lang="en-US" altLang="zh-CN" sz="3700" b="1">
                <a:solidFill>
                  <a:srgbClr val="FF0000"/>
                </a:solidFill>
                <a:latin typeface="Coming Soon"/>
                <a:ea typeface="Coming Soon"/>
              </a:rPr>
              <a:t>By Dr.Laly</a:t>
            </a:r>
            <a:endParaRPr lang="en-US"/>
          </a:p>
        </p:txBody>
      </p:sp>
      <p:pic>
        <p:nvPicPr>
          <p:cNvPr id="4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627" y="394569"/>
            <a:ext cx="2873351" cy="3544385"/>
          </a:xfrm>
          <a:prstGeom prst="rect">
            <a:avLst/>
          </a:prstGeom>
        </p:spPr>
      </p:pic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xmlns:m="http://schemas.openxmlformats.org/officeDocument/2006/math" val="52387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BETA ADRENERGIC AGONISTS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4010025" y="2132490"/>
            <a:ext cx="3914775" cy="34786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93964" y="2132490"/>
            <a:ext cx="33510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DOBUTAMINE</a:t>
            </a:r>
          </a:p>
          <a:p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DOPAMINE</a:t>
            </a:r>
            <a:br>
              <a:rPr lang="en-US" sz="2400" b="1" dirty="0" smtClean="0">
                <a:solidFill>
                  <a:srgbClr val="002060"/>
                </a:solidFill>
              </a:rPr>
            </a:br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ISOPRENALINE</a:t>
            </a:r>
          </a:p>
          <a:p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NORADRENALINE</a:t>
            </a:r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xmlns:m="http://schemas.openxmlformats.org/officeDocument/2006/math" val="186699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274637"/>
            <a:ext cx="5334000" cy="143304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Beta Adrenergic agonists</a:t>
            </a:r>
            <a:br>
              <a:rPr lang="en-US" b="1" dirty="0" smtClean="0"/>
            </a:br>
            <a:r>
              <a:rPr lang="en-US" b="1" dirty="0" smtClean="0"/>
              <a:t>-DOBUTAMINE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0915" y="274638"/>
            <a:ext cx="3668039" cy="14330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57200" y="2466108"/>
            <a:ext cx="76457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Directly stimulate </a:t>
            </a:r>
            <a:r>
              <a:rPr lang="el-GR" sz="2800" dirty="0" smtClean="0"/>
              <a:t>β</a:t>
            </a:r>
            <a:r>
              <a:rPr lang="en-US" sz="2800" dirty="0" smtClean="0"/>
              <a:t> receptors</a:t>
            </a:r>
          </a:p>
          <a:p>
            <a:endParaRPr lang="en-US" sz="2800" dirty="0" smtClean="0"/>
          </a:p>
          <a:p>
            <a:r>
              <a:rPr lang="en-US" sz="2800" dirty="0" smtClean="0"/>
              <a:t>β1 &gt;&gt;&gt;</a:t>
            </a:r>
            <a:r>
              <a:rPr lang="el-GR" sz="2800" dirty="0" smtClean="0"/>
              <a:t>β</a:t>
            </a:r>
            <a:r>
              <a:rPr lang="en-US" sz="2800" dirty="0" smtClean="0"/>
              <a:t>2&gt;&gt;</a:t>
            </a:r>
            <a:r>
              <a:rPr lang="el-GR" sz="2800" dirty="0" smtClean="0"/>
              <a:t>α</a:t>
            </a:r>
            <a:r>
              <a:rPr lang="en-US" sz="2800" dirty="0" smtClean="0"/>
              <a:t>1    </a:t>
            </a:r>
            <a:r>
              <a:rPr lang="en-US" sz="2800" dirty="0" smtClean="0">
                <a:solidFill>
                  <a:srgbClr val="C00000"/>
                </a:solidFill>
              </a:rPr>
              <a:t>(β1: β2 = 3:1)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Developed by Eli Lilly company as a structural analogue of </a:t>
            </a:r>
            <a:r>
              <a:rPr lang="en-US" sz="2800" dirty="0" err="1" smtClean="0"/>
              <a:t>isoprenaline</a:t>
            </a:r>
            <a:r>
              <a:rPr lang="en-US" sz="2800" dirty="0" smtClean="0"/>
              <a:t> in 1975</a:t>
            </a:r>
          </a:p>
          <a:p>
            <a:endParaRPr lang="en-US" sz="2800" dirty="0" smtClean="0"/>
          </a:p>
          <a:p>
            <a:r>
              <a:rPr lang="en-US" sz="2800" dirty="0" smtClean="0"/>
              <a:t>Potent </a:t>
            </a:r>
            <a:r>
              <a:rPr lang="en-US" sz="2800" dirty="0" err="1" smtClean="0"/>
              <a:t>inotrope</a:t>
            </a:r>
            <a:r>
              <a:rPr lang="en-US" sz="2800" dirty="0" smtClean="0"/>
              <a:t> , mild </a:t>
            </a:r>
            <a:r>
              <a:rPr lang="en-US" sz="2800" dirty="0" err="1" smtClean="0"/>
              <a:t>chronotropic</a:t>
            </a:r>
            <a:r>
              <a:rPr lang="en-US" sz="2800" dirty="0" smtClean="0"/>
              <a:t> and peripheral vascular effects</a:t>
            </a:r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xmlns:m="http://schemas.openxmlformats.org/officeDocument/2006/math" val="186699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Dobutamine</a:t>
            </a:r>
            <a:r>
              <a:rPr lang="en-US" b="1" dirty="0" smtClean="0"/>
              <a:t>-Pharmacology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Onset of action: 1-2 </a:t>
            </a:r>
            <a:r>
              <a:rPr lang="en-US" dirty="0" err="1" smtClean="0"/>
              <a:t>mins</a:t>
            </a:r>
            <a:endParaRPr lang="en-US" dirty="0" smtClean="0"/>
          </a:p>
          <a:p>
            <a:r>
              <a:rPr lang="en-US" dirty="0" smtClean="0"/>
              <a:t>Peak effect : ~ 10 </a:t>
            </a:r>
            <a:r>
              <a:rPr lang="en-US" dirty="0" err="1" smtClean="0"/>
              <a:t>mins</a:t>
            </a:r>
            <a:endParaRPr lang="en-US" dirty="0" smtClean="0"/>
          </a:p>
          <a:p>
            <a:r>
              <a:rPr lang="en-US" dirty="0" smtClean="0"/>
              <a:t>Half-life : 1-2mins</a:t>
            </a:r>
          </a:p>
          <a:p>
            <a:r>
              <a:rPr lang="en-US" dirty="0" smtClean="0"/>
              <a:t>Metabolism : </a:t>
            </a:r>
            <a:r>
              <a:rPr lang="en-US" dirty="0" err="1" smtClean="0"/>
              <a:t>Methylation</a:t>
            </a:r>
            <a:r>
              <a:rPr lang="en-US" dirty="0" smtClean="0"/>
              <a:t> &amp; conjugation --- Urine</a:t>
            </a:r>
          </a:p>
          <a:p>
            <a:r>
              <a:rPr lang="en-US" dirty="0" smtClean="0"/>
              <a:t>250mg/20 ml vials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2-20micg/kg/min( max 40micg/kg/min</a:t>
            </a:r>
            <a:r>
              <a:rPr lang="en-US" baseline="30000" dirty="0" smtClean="0">
                <a:solidFill>
                  <a:srgbClr val="C00000"/>
                </a:solidFill>
              </a:rPr>
              <a:t>1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endParaRPr lang="en-US" dirty="0" smtClean="0"/>
          </a:p>
          <a:p>
            <a:r>
              <a:rPr lang="en-US" dirty="0" err="1" smtClean="0"/>
              <a:t>Sodabicarb</a:t>
            </a:r>
            <a:r>
              <a:rPr lang="en-US" dirty="0" smtClean="0"/>
              <a:t> should not be given in the same </a:t>
            </a:r>
            <a:r>
              <a:rPr lang="en-US" dirty="0" err="1" smtClean="0"/>
              <a:t>i.v</a:t>
            </a:r>
            <a:r>
              <a:rPr lang="en-US" dirty="0" smtClean="0"/>
              <a:t> line    (</a:t>
            </a:r>
            <a:r>
              <a:rPr lang="en-US" dirty="0" err="1" smtClean="0"/>
              <a:t>inctivation</a:t>
            </a:r>
            <a:r>
              <a:rPr lang="en-US" dirty="0" smtClean="0"/>
              <a:t> at alkaline pH)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Dobutamine</a:t>
            </a:r>
            <a:r>
              <a:rPr lang="en-US" b="1" dirty="0" smtClean="0"/>
              <a:t>- Clinical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Mild </a:t>
            </a:r>
            <a:r>
              <a:rPr lang="en-US" dirty="0" err="1" smtClean="0"/>
              <a:t>vasodilation</a:t>
            </a:r>
            <a:r>
              <a:rPr lang="en-US" dirty="0" smtClean="0"/>
              <a:t> : &lt;5micg/kg/min</a:t>
            </a:r>
          </a:p>
          <a:p>
            <a:pPr>
              <a:buNone/>
            </a:pPr>
            <a:r>
              <a:rPr lang="en-US" sz="2800" b="1" dirty="0" smtClean="0"/>
              <a:t>(At higher doses &gt;15, peripheral effect becomes vasoconstriction)</a:t>
            </a:r>
          </a:p>
          <a:p>
            <a:endParaRPr lang="en-US" dirty="0" smtClean="0"/>
          </a:p>
          <a:p>
            <a:r>
              <a:rPr lang="en-US" dirty="0" smtClean="0"/>
              <a:t>Used mainly for primary low COP states</a:t>
            </a:r>
          </a:p>
          <a:p>
            <a:endParaRPr lang="en-US" dirty="0" smtClean="0"/>
          </a:p>
          <a:p>
            <a:r>
              <a:rPr lang="en-US" dirty="0" smtClean="0"/>
              <a:t>Better not used as single </a:t>
            </a:r>
            <a:r>
              <a:rPr lang="en-US" dirty="0" err="1" smtClean="0"/>
              <a:t>inotrope</a:t>
            </a:r>
            <a:r>
              <a:rPr lang="en-US" dirty="0" smtClean="0"/>
              <a:t> for </a:t>
            </a:r>
            <a:r>
              <a:rPr lang="en-US" dirty="0" err="1" smtClean="0"/>
              <a:t>cardiogenic</a:t>
            </a:r>
            <a:r>
              <a:rPr lang="en-US" dirty="0" smtClean="0"/>
              <a:t> shock</a:t>
            </a:r>
          </a:p>
          <a:p>
            <a:endParaRPr lang="en-US" dirty="0" smtClean="0"/>
          </a:p>
          <a:p>
            <a:r>
              <a:rPr lang="en-US" dirty="0" smtClean="0"/>
              <a:t>Dose titration required due to variable sensitivity (especially elderly)</a:t>
            </a:r>
          </a:p>
          <a:p>
            <a:endParaRPr lang="en-US" dirty="0" smtClean="0"/>
          </a:p>
          <a:p>
            <a:r>
              <a:rPr lang="en-US" dirty="0" smtClean="0"/>
              <a:t>? Loss of efficacy in patients on chronic beta blocker therapy/acidosis/hypoxia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Dobutamine</a:t>
            </a:r>
            <a:r>
              <a:rPr lang="en-US" b="1" dirty="0" smtClean="0"/>
              <a:t> –Side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Hypotension</a:t>
            </a:r>
          </a:p>
          <a:p>
            <a:r>
              <a:rPr lang="en-US" dirty="0" smtClean="0"/>
              <a:t>Hypertension and Tachycardia – especially for those with chronic beta blocker therapy </a:t>
            </a:r>
          </a:p>
          <a:p>
            <a:r>
              <a:rPr lang="en-US" dirty="0" smtClean="0"/>
              <a:t>AF with increased ventricular rate</a:t>
            </a:r>
          </a:p>
          <a:p>
            <a:r>
              <a:rPr lang="en-US" dirty="0" smtClean="0"/>
              <a:t>Ventricular </a:t>
            </a:r>
            <a:r>
              <a:rPr lang="en-US" dirty="0" err="1" smtClean="0"/>
              <a:t>arhhythmias</a:t>
            </a:r>
            <a:r>
              <a:rPr lang="en-US" dirty="0" smtClean="0"/>
              <a:t> (rare)</a:t>
            </a:r>
          </a:p>
          <a:p>
            <a:r>
              <a:rPr lang="en-US" dirty="0" smtClean="0"/>
              <a:t>Worsening ischemia</a:t>
            </a:r>
          </a:p>
          <a:p>
            <a:r>
              <a:rPr lang="en-US" dirty="0" smtClean="0"/>
              <a:t>Phlebitis (rarely)</a:t>
            </a:r>
          </a:p>
          <a:p>
            <a:r>
              <a:rPr lang="en-US" dirty="0" smtClean="0"/>
              <a:t>Nausea, headache, chest discomfort, </a:t>
            </a:r>
            <a:r>
              <a:rPr lang="en-US" dirty="0" err="1" smtClean="0"/>
              <a:t>hypokalemia</a:t>
            </a:r>
            <a:r>
              <a:rPr lang="en-US" dirty="0" smtClean="0"/>
              <a:t>, hypersensitivity (</a:t>
            </a:r>
            <a:r>
              <a:rPr lang="en-US" dirty="0" err="1" smtClean="0"/>
              <a:t>eosinophilic</a:t>
            </a:r>
            <a:r>
              <a:rPr lang="en-US" dirty="0" smtClean="0"/>
              <a:t> </a:t>
            </a:r>
            <a:r>
              <a:rPr lang="en-US" dirty="0" err="1" smtClean="0"/>
              <a:t>myocarditis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 significant drug interactions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Contraindicated in HCM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Dobutamine</a:t>
            </a:r>
            <a:r>
              <a:rPr lang="en-US" b="1" dirty="0" smtClean="0"/>
              <a:t> – Evidence 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Experience from controlled trials do not extend beyond 48 hours</a:t>
            </a:r>
          </a:p>
          <a:p>
            <a:endParaRPr lang="en-US" sz="3600" dirty="0" smtClean="0">
              <a:solidFill>
                <a:srgbClr val="002060"/>
              </a:solidFill>
            </a:endParaRPr>
          </a:p>
          <a:p>
            <a:r>
              <a:rPr lang="en-US" sz="3600" dirty="0" smtClean="0">
                <a:solidFill>
                  <a:srgbClr val="002060"/>
                </a:solidFill>
              </a:rPr>
              <a:t>Found superior to </a:t>
            </a:r>
            <a:r>
              <a:rPr lang="en-US" sz="3600" dirty="0" err="1" smtClean="0">
                <a:solidFill>
                  <a:srgbClr val="002060"/>
                </a:solidFill>
              </a:rPr>
              <a:t>isoproterenol</a:t>
            </a:r>
            <a:r>
              <a:rPr lang="en-US" sz="3600" dirty="0" smtClean="0">
                <a:solidFill>
                  <a:srgbClr val="002060"/>
                </a:solidFill>
              </a:rPr>
              <a:t> for increasing COP</a:t>
            </a:r>
            <a:r>
              <a:rPr lang="en-US" sz="3600" baseline="30000" dirty="0" smtClean="0">
                <a:solidFill>
                  <a:srgbClr val="002060"/>
                </a:solidFill>
              </a:rPr>
              <a:t>1</a:t>
            </a:r>
          </a:p>
          <a:p>
            <a:pPr>
              <a:buNone/>
            </a:pPr>
            <a:r>
              <a:rPr lang="en-US" b="1" i="1" dirty="0" smtClean="0"/>
              <a:t>(</a:t>
            </a:r>
            <a:r>
              <a:rPr lang="en-IN" b="1" i="1" dirty="0" smtClean="0"/>
              <a:t> A comparison of dopamine, </a:t>
            </a:r>
            <a:r>
              <a:rPr lang="en-IN" b="1" i="1" dirty="0" err="1" smtClean="0"/>
              <a:t>dobutamine</a:t>
            </a:r>
            <a:r>
              <a:rPr lang="en-IN" b="1" i="1" dirty="0" smtClean="0"/>
              <a:t> and </a:t>
            </a:r>
            <a:r>
              <a:rPr lang="en-IN" b="1" i="1" dirty="0" err="1" smtClean="0"/>
              <a:t>isoproterenol</a:t>
            </a:r>
            <a:r>
              <a:rPr lang="en-IN" b="1" i="1" dirty="0" smtClean="0"/>
              <a:t> in the treatment of shock.</a:t>
            </a:r>
            <a:r>
              <a:rPr lang="en-US" b="1" i="1" dirty="0" smtClean="0"/>
              <a:t> </a:t>
            </a:r>
            <a:r>
              <a:rPr lang="en-IN" b="1" i="1" dirty="0" smtClean="0"/>
              <a:t>Intensive Care Med.1985;11(1):13-9)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en-US" sz="3600" dirty="0" smtClean="0">
              <a:solidFill>
                <a:srgbClr val="002060"/>
              </a:solidFill>
            </a:endParaRPr>
          </a:p>
          <a:p>
            <a:r>
              <a:rPr lang="en-US" sz="3600" dirty="0" smtClean="0">
                <a:solidFill>
                  <a:srgbClr val="002060"/>
                </a:solidFill>
              </a:rPr>
              <a:t>Found equivalent to Dopamine in increasing COP however at lower peak heart rates and LVEDP</a:t>
            </a:r>
            <a:r>
              <a:rPr lang="en-US" sz="3600" baseline="30000" dirty="0" smtClean="0">
                <a:solidFill>
                  <a:srgbClr val="002060"/>
                </a:solidFill>
              </a:rPr>
              <a:t>2 </a:t>
            </a:r>
            <a:endParaRPr lang="en-IN" sz="3600" b="1" i="1" baseline="30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IN" b="1" i="1" dirty="0" smtClean="0"/>
              <a:t>(Comparison of </a:t>
            </a:r>
            <a:r>
              <a:rPr lang="en-IN" b="1" i="1" dirty="0" err="1" smtClean="0"/>
              <a:t>dobutamine</a:t>
            </a:r>
            <a:r>
              <a:rPr lang="en-IN" b="1" i="1" dirty="0" smtClean="0"/>
              <a:t> and dopamine in treatment of severe heart failure. Br Heart J. 1977 May; 39(5): 536–539.)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en-US" sz="3600" dirty="0" smtClean="0">
              <a:solidFill>
                <a:srgbClr val="002060"/>
              </a:solidFill>
            </a:endParaRPr>
          </a:p>
          <a:p>
            <a:pPr fontAlgn="base"/>
            <a:r>
              <a:rPr lang="en-US" sz="3600" dirty="0" err="1" smtClean="0">
                <a:solidFill>
                  <a:srgbClr val="002060"/>
                </a:solidFill>
              </a:rPr>
              <a:t>Dobutamine</a:t>
            </a:r>
            <a:r>
              <a:rPr lang="en-US" sz="3600" dirty="0" smtClean="0">
                <a:solidFill>
                  <a:srgbClr val="002060"/>
                </a:solidFill>
              </a:rPr>
              <a:t> has no survival benefit and may even increase mortality in severe heart failure</a:t>
            </a:r>
            <a:r>
              <a:rPr lang="en-US" sz="3600" baseline="30000" dirty="0" smtClean="0">
                <a:solidFill>
                  <a:srgbClr val="002060"/>
                </a:solidFill>
              </a:rPr>
              <a:t>3</a:t>
            </a:r>
            <a:endParaRPr lang="en-US" sz="3600" b="1" i="1" baseline="30000" dirty="0" smtClean="0">
              <a:solidFill>
                <a:srgbClr val="002060"/>
              </a:solidFill>
            </a:endParaRPr>
          </a:p>
          <a:p>
            <a:pPr fontAlgn="base">
              <a:buNone/>
            </a:pPr>
            <a:r>
              <a:rPr lang="en-IN" b="1" i="1" dirty="0" smtClean="0"/>
              <a:t>(</a:t>
            </a:r>
            <a:r>
              <a:rPr lang="en-IN" sz="2800" b="1" i="1" dirty="0" err="1" smtClean="0"/>
              <a:t>Dobutamine</a:t>
            </a:r>
            <a:r>
              <a:rPr lang="en-IN" sz="2800" b="1" i="1" dirty="0" smtClean="0"/>
              <a:t> for patients with severe heart failure: a systematic review and meta-analysis of randomised controlled trials. Intensive Care Med. 2012 Mar;38(3):359-67)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3600" dirty="0" smtClean="0">
              <a:solidFill>
                <a:srgbClr val="002060"/>
              </a:solidFill>
            </a:endParaRPr>
          </a:p>
          <a:p>
            <a:endParaRPr lang="en-IN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Dopamine- Pharmacology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Low dose (0.5-2µg/kg/min): (</a:t>
            </a:r>
            <a:r>
              <a:rPr lang="en-US" b="1" dirty="0" err="1" smtClean="0">
                <a:solidFill>
                  <a:srgbClr val="002060"/>
                </a:solidFill>
              </a:rPr>
              <a:t>Vasodilation</a:t>
            </a:r>
            <a:r>
              <a:rPr lang="en-US" b="1" dirty="0" smtClean="0">
                <a:solidFill>
                  <a:srgbClr val="002060"/>
                </a:solidFill>
              </a:rPr>
              <a:t>)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D1 post-</a:t>
            </a:r>
            <a:r>
              <a:rPr lang="en-US" dirty="0" err="1" smtClean="0">
                <a:solidFill>
                  <a:srgbClr val="002060"/>
                </a:solidFill>
              </a:rPr>
              <a:t>syn</a:t>
            </a:r>
            <a:r>
              <a:rPr lang="en-US" dirty="0" smtClean="0">
                <a:solidFill>
                  <a:srgbClr val="002060"/>
                </a:solidFill>
              </a:rPr>
              <a:t> receptors -- </a:t>
            </a:r>
            <a:r>
              <a:rPr lang="en-US" dirty="0" err="1" smtClean="0">
                <a:solidFill>
                  <a:srgbClr val="002060"/>
                </a:solidFill>
              </a:rPr>
              <a:t>Cor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ren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mes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cereb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D2 </a:t>
            </a:r>
            <a:r>
              <a:rPr lang="en-US" dirty="0" err="1" smtClean="0">
                <a:solidFill>
                  <a:srgbClr val="002060"/>
                </a:solidFill>
              </a:rPr>
              <a:t>presyn</a:t>
            </a:r>
            <a:r>
              <a:rPr lang="en-US" dirty="0" smtClean="0">
                <a:solidFill>
                  <a:srgbClr val="002060"/>
                </a:solidFill>
              </a:rPr>
              <a:t> receptors – Renal tissue and vasculature</a:t>
            </a: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Intermediate dose (2-10 µg/kg/min): (</a:t>
            </a:r>
            <a:r>
              <a:rPr lang="en-US" b="1" dirty="0" err="1" smtClean="0">
                <a:solidFill>
                  <a:srgbClr val="002060"/>
                </a:solidFill>
              </a:rPr>
              <a:t>Inotropic</a:t>
            </a:r>
            <a:r>
              <a:rPr lang="en-IN" b="1" dirty="0" smtClean="0">
                <a:solidFill>
                  <a:srgbClr val="002060"/>
                </a:solidFill>
              </a:rPr>
              <a:t>)</a:t>
            </a:r>
          </a:p>
          <a:p>
            <a:pPr>
              <a:buNone/>
            </a:pPr>
            <a:r>
              <a:rPr lang="el-GR" dirty="0" smtClean="0">
                <a:solidFill>
                  <a:srgbClr val="002060"/>
                </a:solidFill>
              </a:rPr>
              <a:t>β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IN" dirty="0" smtClean="0">
                <a:solidFill>
                  <a:srgbClr val="002060"/>
                </a:solidFill>
              </a:rPr>
              <a:t>1 receptors of heart</a:t>
            </a: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High dose (10-20 µg/kg/min) : (Vasoconstriction)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α 1 receptors of vessels</a:t>
            </a:r>
          </a:p>
          <a:p>
            <a:pPr>
              <a:buNone/>
            </a:pPr>
            <a:endParaRPr lang="en-US" sz="2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/>
              <a:t>200-400mg/5ml vial</a:t>
            </a:r>
          </a:p>
          <a:p>
            <a:r>
              <a:rPr lang="en-US" sz="2400" dirty="0" smtClean="0"/>
              <a:t>Onset of action – 5 </a:t>
            </a:r>
            <a:r>
              <a:rPr lang="en-US" sz="2400" dirty="0" err="1" smtClean="0"/>
              <a:t>mins</a:t>
            </a:r>
            <a:endParaRPr lang="en-US" sz="2400" dirty="0" smtClean="0"/>
          </a:p>
          <a:p>
            <a:r>
              <a:rPr lang="en-US" sz="2400" dirty="0" smtClean="0"/>
              <a:t>T-half – 2 </a:t>
            </a:r>
            <a:r>
              <a:rPr lang="en-US" sz="2400" dirty="0" err="1" smtClean="0"/>
              <a:t>mins</a:t>
            </a:r>
            <a:endParaRPr lang="en-US" sz="2400" dirty="0" smtClean="0"/>
          </a:p>
          <a:p>
            <a:r>
              <a:rPr lang="en-US" sz="2400" dirty="0" smtClean="0"/>
              <a:t>Primarily renal excretion</a:t>
            </a:r>
            <a:endParaRPr lang="en-US" sz="2400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Dopamine- Evidence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PRIME-II study</a:t>
            </a:r>
            <a:r>
              <a:rPr lang="en-US" dirty="0" smtClean="0">
                <a:solidFill>
                  <a:srgbClr val="002060"/>
                </a:solidFill>
              </a:rPr>
              <a:t> (</a:t>
            </a:r>
            <a:r>
              <a:rPr lang="en-US" dirty="0" err="1" smtClean="0">
                <a:solidFill>
                  <a:srgbClr val="002060"/>
                </a:solidFill>
              </a:rPr>
              <a:t>Ibopamine</a:t>
            </a:r>
            <a:r>
              <a:rPr lang="en-US" dirty="0" smtClean="0">
                <a:solidFill>
                  <a:srgbClr val="002060"/>
                </a:solidFill>
              </a:rPr>
              <a:t>) : Increased mortality in  heart failure. </a:t>
            </a:r>
          </a:p>
          <a:p>
            <a:pPr>
              <a:buNone/>
            </a:pPr>
            <a:r>
              <a:rPr lang="en-US" b="1" i="1" dirty="0" smtClean="0">
                <a:solidFill>
                  <a:srgbClr val="002060"/>
                </a:solidFill>
              </a:rPr>
              <a:t>    </a:t>
            </a:r>
            <a:r>
              <a:rPr lang="en-IN" sz="1600" b="1" i="1" dirty="0" smtClean="0"/>
              <a:t>(</a:t>
            </a:r>
            <a:r>
              <a:rPr lang="en-IN" sz="1800" b="1" i="1" dirty="0" smtClean="0"/>
              <a:t>Hampton et al. Randomised study of effect of </a:t>
            </a:r>
            <a:r>
              <a:rPr lang="en-IN" sz="1800" b="1" i="1" dirty="0" err="1" smtClean="0"/>
              <a:t>ibopamine</a:t>
            </a:r>
            <a:r>
              <a:rPr lang="en-IN" sz="1800" b="1" i="1" dirty="0" smtClean="0"/>
              <a:t> on survival in patients with advanced severe heart failure. (PRIME II). Lancet. 1997; 349: 971–977.)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2060"/>
                </a:solidFill>
              </a:rPr>
              <a:t>Enthusiasm of low dose Dopamine and renal </a:t>
            </a:r>
            <a:r>
              <a:rPr lang="en-US" dirty="0" err="1" smtClean="0">
                <a:solidFill>
                  <a:srgbClr val="002060"/>
                </a:solidFill>
              </a:rPr>
              <a:t>vasodilation</a:t>
            </a:r>
            <a:r>
              <a:rPr lang="en-US" dirty="0" smtClean="0">
                <a:solidFill>
                  <a:srgbClr val="002060"/>
                </a:solidFill>
              </a:rPr>
              <a:t>  - </a:t>
            </a:r>
          </a:p>
          <a:p>
            <a:pPr>
              <a:buNone/>
            </a:pPr>
            <a:r>
              <a:rPr lang="en-US" sz="1800" dirty="0" smtClean="0"/>
              <a:t>     (-</a:t>
            </a:r>
            <a:r>
              <a:rPr lang="en-IN" sz="2000" b="1" i="1" dirty="0" smtClean="0"/>
              <a:t>Goldberg et al. Cardiovascular and renal actions of dopamine. </a:t>
            </a:r>
            <a:r>
              <a:rPr lang="en-IN" sz="2000" b="1" i="1" dirty="0" err="1" smtClean="0"/>
              <a:t>Pharmacol</a:t>
            </a:r>
            <a:r>
              <a:rPr lang="en-IN" sz="2000" b="1" i="1" dirty="0" smtClean="0"/>
              <a:t> Rev. 1972;183: 256–263.)</a:t>
            </a:r>
          </a:p>
          <a:p>
            <a:pPr>
              <a:buNone/>
            </a:pPr>
            <a:r>
              <a:rPr lang="en-US" sz="2000" b="1" i="1" dirty="0" smtClean="0"/>
              <a:t>     </a:t>
            </a:r>
            <a:endParaRPr lang="en-IN" sz="2000" b="1" i="1" dirty="0" smtClean="0"/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Wide variations in dose-dependent renal effects, </a:t>
            </a:r>
            <a:r>
              <a:rPr lang="en-US" dirty="0" err="1" smtClean="0">
                <a:solidFill>
                  <a:srgbClr val="002060"/>
                </a:solidFill>
              </a:rPr>
              <a:t>esp</a:t>
            </a:r>
            <a:r>
              <a:rPr lang="en-US" dirty="0" smtClean="0">
                <a:solidFill>
                  <a:srgbClr val="002060"/>
                </a:solidFill>
              </a:rPr>
              <a:t> when associated with renal disease/septic shock, and no clinically relevant renal benefits. </a:t>
            </a:r>
          </a:p>
          <a:p>
            <a:pPr>
              <a:buNone/>
            </a:pPr>
            <a:r>
              <a:rPr lang="en-US" sz="2000" b="1" dirty="0" smtClean="0"/>
              <a:t>        </a:t>
            </a:r>
            <a:r>
              <a:rPr lang="en-US" sz="2000" b="1" i="1" dirty="0" smtClean="0"/>
              <a:t>(-Wee et al. Effect of intravenous infusion of low-dose dopamine on renal function in normal individuals and in patients with renal disease. Am J </a:t>
            </a:r>
            <a:r>
              <a:rPr lang="en-US" sz="2000" b="1" i="1" dirty="0" err="1" smtClean="0"/>
              <a:t>Nephrol</a:t>
            </a:r>
            <a:r>
              <a:rPr lang="en-US" sz="2000" b="1" i="1" dirty="0" smtClean="0"/>
              <a:t>. 1986, 6: 42–46.</a:t>
            </a:r>
          </a:p>
          <a:p>
            <a:pPr>
              <a:buNone/>
            </a:pPr>
            <a:r>
              <a:rPr lang="en-US" sz="2000" b="1" i="1" dirty="0" smtClean="0"/>
              <a:t>        - </a:t>
            </a:r>
            <a:r>
              <a:rPr lang="en-US" sz="2000" b="1" i="1" dirty="0" err="1" smtClean="0"/>
              <a:t>Girbes</a:t>
            </a:r>
            <a:r>
              <a:rPr lang="en-US" sz="2000" b="1" i="1" dirty="0" smtClean="0"/>
              <a:t> et al. Lack of specific renal </a:t>
            </a:r>
            <a:r>
              <a:rPr lang="en-US" sz="2000" b="1" i="1" dirty="0" err="1" smtClean="0"/>
              <a:t>haemodynamic</a:t>
            </a:r>
            <a:r>
              <a:rPr lang="en-US" sz="2000" b="1" i="1" dirty="0" smtClean="0"/>
              <a:t> effects of different doses of dopamine after </a:t>
            </a:r>
            <a:r>
              <a:rPr lang="en-US" sz="2000" b="1" i="1" dirty="0" err="1" smtClean="0"/>
              <a:t>infrarenal</a:t>
            </a:r>
            <a:r>
              <a:rPr lang="en-US" sz="2000" b="1" i="1" dirty="0" smtClean="0"/>
              <a:t> aortic surgery. Br J </a:t>
            </a:r>
            <a:r>
              <a:rPr lang="en-US" sz="2000" b="1" i="1" dirty="0" err="1" smtClean="0"/>
              <a:t>Anaesth</a:t>
            </a:r>
            <a:r>
              <a:rPr lang="en-US" sz="2000" b="1" i="1" dirty="0" smtClean="0"/>
              <a:t>. 1996; 77: 753–757.)</a:t>
            </a:r>
          </a:p>
          <a:p>
            <a:pPr>
              <a:buNone/>
            </a:pPr>
            <a:endParaRPr lang="en-US" sz="2000" b="1" i="1" dirty="0" smtClean="0"/>
          </a:p>
          <a:p>
            <a:r>
              <a:rPr lang="en-US" sz="3600" i="1" dirty="0" smtClean="0">
                <a:solidFill>
                  <a:srgbClr val="002060"/>
                </a:solidFill>
              </a:rPr>
              <a:t>However clinical benefit in improving renal function has been reported when used along with diuretics for congestive heart failure</a:t>
            </a:r>
          </a:p>
          <a:p>
            <a:pPr fontAlgn="base">
              <a:buNone/>
            </a:pPr>
            <a:r>
              <a:rPr lang="en-US" sz="2000" b="1" i="1" dirty="0" smtClean="0"/>
              <a:t>       (</a:t>
            </a:r>
            <a:r>
              <a:rPr lang="en-IN" sz="2000" b="1" i="1" u="sng" dirty="0" err="1" smtClean="0"/>
              <a:t>Varriale</a:t>
            </a:r>
            <a:r>
              <a:rPr lang="en-IN" sz="2000" b="1" i="1" u="sng" dirty="0" smtClean="0"/>
              <a:t>.</a:t>
            </a:r>
            <a:r>
              <a:rPr lang="en-IN" sz="2000" b="1" i="1" dirty="0" smtClean="0"/>
              <a:t> Role of dopamine in congestive heart failure: a contemporary appraisal. </a:t>
            </a:r>
            <a:r>
              <a:rPr lang="en-IN" sz="2000" b="1" i="1" u="sng" dirty="0" smtClean="0"/>
              <a:t>Congest Heart Fail. </a:t>
            </a:r>
            <a:r>
              <a:rPr lang="en-IN" sz="2000" b="1" i="1" dirty="0" smtClean="0"/>
              <a:t>1999 May-Jun;5(3):120-124.)</a:t>
            </a:r>
            <a:r>
              <a:rPr lang="en-US" sz="2000" b="1" i="1" dirty="0" smtClean="0"/>
              <a:t> </a:t>
            </a:r>
          </a:p>
          <a:p>
            <a:pPr fontAlgn="base">
              <a:buNone/>
            </a:pPr>
            <a:r>
              <a:rPr lang="en-US" sz="2000" b="1" i="1" dirty="0" smtClean="0"/>
              <a:t>        - </a:t>
            </a:r>
            <a:r>
              <a:rPr lang="en-US" sz="2000" b="1" i="1" dirty="0" err="1" smtClean="0"/>
              <a:t>Elkayam</a:t>
            </a:r>
            <a:r>
              <a:rPr lang="en-US" sz="2000" b="1" i="1" dirty="0" smtClean="0"/>
              <a:t> et al. </a:t>
            </a:r>
            <a:r>
              <a:rPr lang="en-IN" sz="2000" b="1" i="1" dirty="0" smtClean="0"/>
              <a:t>Renal </a:t>
            </a:r>
            <a:r>
              <a:rPr lang="en-IN" sz="2000" b="1" i="1" dirty="0" err="1" smtClean="0"/>
              <a:t>Vasodilatory</a:t>
            </a:r>
            <a:r>
              <a:rPr lang="en-IN" sz="2000" b="1" i="1" dirty="0" smtClean="0"/>
              <a:t> Action of Dopamine in Patients With Heart Failure. Circulation.2008; 117: 200-205 )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Dopamine – Guidelines for HF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patients with shock, despite already treatment with an </a:t>
            </a:r>
            <a:r>
              <a:rPr lang="en-US" dirty="0" err="1" smtClean="0"/>
              <a:t>inotrope</a:t>
            </a:r>
            <a:endParaRPr lang="en-US" dirty="0" smtClean="0"/>
          </a:p>
          <a:p>
            <a:pPr>
              <a:buNone/>
            </a:pPr>
            <a:endParaRPr lang="en-US" b="1" i="1" dirty="0" smtClean="0"/>
          </a:p>
          <a:p>
            <a:pPr>
              <a:buFontTx/>
              <a:buChar char="-"/>
            </a:pPr>
            <a:r>
              <a:rPr lang="en-US" b="1" i="1" dirty="0" smtClean="0"/>
              <a:t>ESC 2012 -- </a:t>
            </a:r>
            <a:r>
              <a:rPr lang="en-US" b="1" i="1" dirty="0" err="1" smtClean="0"/>
              <a:t>IIb</a:t>
            </a:r>
            <a:r>
              <a:rPr lang="en-US" b="1" i="1" dirty="0" smtClean="0"/>
              <a:t>, C  </a:t>
            </a:r>
          </a:p>
          <a:p>
            <a:pPr>
              <a:buNone/>
            </a:pPr>
            <a:endParaRPr lang="en-US" b="1" i="1" dirty="0" smtClean="0"/>
          </a:p>
          <a:p>
            <a:pPr>
              <a:buNone/>
            </a:pPr>
            <a:r>
              <a:rPr lang="en-US" b="1" i="1" dirty="0" smtClean="0"/>
              <a:t> - ACC/AHA 2009 -- </a:t>
            </a:r>
            <a:r>
              <a:rPr lang="en-US" b="1" i="1" dirty="0" err="1" smtClean="0"/>
              <a:t>IIb</a:t>
            </a:r>
            <a:r>
              <a:rPr lang="en-US" b="1" i="1" dirty="0" smtClean="0"/>
              <a:t>, C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Beta </a:t>
            </a:r>
            <a:r>
              <a:rPr lang="en-US" b="1" dirty="0" err="1" smtClean="0"/>
              <a:t>adrenergics</a:t>
            </a:r>
            <a:r>
              <a:rPr lang="en-US" b="1" dirty="0" smtClean="0"/>
              <a:t>- ISOPROTERENOL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Potent nonselective pure </a:t>
            </a:r>
            <a:r>
              <a:rPr lang="el-GR" dirty="0" smtClean="0"/>
              <a:t>β</a:t>
            </a:r>
            <a:r>
              <a:rPr lang="en-US" dirty="0" smtClean="0"/>
              <a:t> agonist</a:t>
            </a:r>
          </a:p>
          <a:p>
            <a:r>
              <a:rPr lang="en-US" dirty="0" smtClean="0"/>
              <a:t>Powerful </a:t>
            </a:r>
            <a:r>
              <a:rPr lang="en-US" dirty="0" err="1" smtClean="0"/>
              <a:t>chronotrope</a:t>
            </a:r>
            <a:r>
              <a:rPr lang="en-US" dirty="0" smtClean="0"/>
              <a:t>, </a:t>
            </a:r>
            <a:r>
              <a:rPr lang="en-US" dirty="0" err="1" smtClean="0"/>
              <a:t>inotrope</a:t>
            </a:r>
            <a:r>
              <a:rPr lang="en-US" dirty="0" smtClean="0"/>
              <a:t> and peripheral vasodilator</a:t>
            </a:r>
          </a:p>
          <a:p>
            <a:r>
              <a:rPr lang="en-US" dirty="0" smtClean="0"/>
              <a:t>Net neutral impact on COP.</a:t>
            </a:r>
          </a:p>
          <a:p>
            <a:r>
              <a:rPr lang="en-US" dirty="0" smtClean="0"/>
              <a:t>Used clinically as a positive </a:t>
            </a:r>
            <a:r>
              <a:rPr lang="en-US" dirty="0" err="1" smtClean="0"/>
              <a:t>chronotrope</a:t>
            </a:r>
            <a:r>
              <a:rPr lang="en-US" dirty="0" smtClean="0"/>
              <a:t> rather than as an </a:t>
            </a:r>
            <a:r>
              <a:rPr lang="en-US" dirty="0" err="1" smtClean="0"/>
              <a:t>inotrope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Not used for </a:t>
            </a:r>
            <a:r>
              <a:rPr lang="en-US" dirty="0" err="1" smtClean="0"/>
              <a:t>cardiogenic</a:t>
            </a:r>
            <a:r>
              <a:rPr lang="en-US" dirty="0" smtClean="0"/>
              <a:t> (pump-failure) shock management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886" y="50104"/>
            <a:ext cx="5443151" cy="876821"/>
          </a:xfrm>
        </p:spPr>
        <p:txBody>
          <a:bodyPr>
            <a:normAutofit fontScale="90000"/>
          </a:bodyPr>
          <a:lstStyle/>
          <a:p>
            <a:r>
              <a:rPr sz="4700"/>
              <a:t>Contraction relaxation</a:t>
            </a:r>
            <a:endParaRPr lang="en-US"/>
          </a:p>
          <a:p>
            <a:endParaRPr/>
          </a:p>
        </p:txBody>
      </p:sp>
      <p:pic>
        <p:nvPicPr>
          <p:cNvPr id="4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08" y="820454"/>
            <a:ext cx="8093675" cy="5962389"/>
          </a:xfrm>
          <a:prstGeom prst="rect">
            <a:avLst/>
          </a:prstGeom>
        </p:spPr>
      </p:pic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xmlns:m="http://schemas.openxmlformats.org/officeDocument/2006/math" val="186699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NOREPINEPHRINE 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76916" y="274638"/>
            <a:ext cx="3388782" cy="19199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77093" y="1607127"/>
            <a:ext cx="42949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α</a:t>
            </a:r>
            <a:r>
              <a:rPr lang="en-US" sz="2800" dirty="0" smtClean="0"/>
              <a:t>1&gt;&gt;</a:t>
            </a:r>
            <a:r>
              <a:rPr lang="el-GR" sz="2800" dirty="0" smtClean="0"/>
              <a:t>β</a:t>
            </a:r>
            <a:r>
              <a:rPr lang="en-US" sz="2800" dirty="0" smtClean="0"/>
              <a:t>1&gt; </a:t>
            </a:r>
            <a:r>
              <a:rPr lang="el-GR" sz="2800" dirty="0" smtClean="0"/>
              <a:t>β</a:t>
            </a:r>
            <a:r>
              <a:rPr lang="en-US" sz="2800" dirty="0" smtClean="0"/>
              <a:t>2</a:t>
            </a:r>
          </a:p>
          <a:p>
            <a:r>
              <a:rPr lang="en-US" sz="2800" dirty="0" smtClean="0"/>
              <a:t>Powerful </a:t>
            </a:r>
            <a:r>
              <a:rPr lang="en-US" sz="2800" dirty="0" err="1" smtClean="0"/>
              <a:t>vasopressor</a:t>
            </a:r>
            <a:r>
              <a:rPr lang="en-US" sz="2800" dirty="0" smtClean="0"/>
              <a:t>, modest </a:t>
            </a:r>
            <a:r>
              <a:rPr lang="en-US" sz="2800" dirty="0" err="1" smtClean="0"/>
              <a:t>inotropic</a:t>
            </a:r>
            <a:r>
              <a:rPr lang="en-US" sz="2800" dirty="0" smtClean="0"/>
              <a:t> effects</a:t>
            </a:r>
          </a:p>
          <a:p>
            <a:endParaRPr lang="en-US" sz="2800" dirty="0" smtClean="0"/>
          </a:p>
          <a:p>
            <a:r>
              <a:rPr lang="en-US" sz="2800" dirty="0" smtClean="0"/>
              <a:t>Less </a:t>
            </a:r>
            <a:r>
              <a:rPr lang="en-US" sz="2800" dirty="0" err="1" smtClean="0"/>
              <a:t>chronotropic</a:t>
            </a:r>
            <a:r>
              <a:rPr lang="en-US" sz="2800" dirty="0" smtClean="0"/>
              <a:t> effect than Dob and </a:t>
            </a:r>
            <a:r>
              <a:rPr lang="en-US" sz="2800" dirty="0" err="1" smtClean="0"/>
              <a:t>Dop</a:t>
            </a:r>
            <a:endParaRPr lang="en-US" sz="2800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9453" y="2482299"/>
            <a:ext cx="3388782" cy="4186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Norepinephrine</a:t>
            </a:r>
            <a:r>
              <a:rPr lang="en-US" b="1" dirty="0" smtClean="0"/>
              <a:t> – Clinical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general, better studied and applied for septic shock than </a:t>
            </a:r>
            <a:r>
              <a:rPr lang="en-US" dirty="0" err="1" smtClean="0"/>
              <a:t>cardiogenic</a:t>
            </a:r>
            <a:r>
              <a:rPr lang="en-US" dirty="0" smtClean="0"/>
              <a:t> shock</a:t>
            </a:r>
          </a:p>
          <a:p>
            <a:r>
              <a:rPr lang="en-US" dirty="0" err="1" smtClean="0"/>
              <a:t>Cardiotoxic</a:t>
            </a:r>
            <a:r>
              <a:rPr lang="en-US" dirty="0" smtClean="0"/>
              <a:t> at high doses due to apoptosis in experimental models</a:t>
            </a:r>
          </a:p>
          <a:p>
            <a:pPr>
              <a:buNone/>
            </a:pPr>
            <a:r>
              <a:rPr lang="en-US" dirty="0" smtClean="0"/>
              <a:t> ( PKA mediated)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--Side effect profile similar to Dopamine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Dopamine </a:t>
            </a:r>
            <a:r>
              <a:rPr lang="en-US" b="1" dirty="0" err="1" smtClean="0"/>
              <a:t>vs</a:t>
            </a:r>
            <a:r>
              <a:rPr lang="en-US" b="1" dirty="0" smtClean="0"/>
              <a:t> </a:t>
            </a:r>
            <a:r>
              <a:rPr lang="en-US" b="1" dirty="0" err="1" smtClean="0"/>
              <a:t>Norepinephrine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sz="2400" b="1" dirty="0" smtClean="0">
                <a:solidFill>
                  <a:srgbClr val="002060"/>
                </a:solidFill>
              </a:rPr>
              <a:t> </a:t>
            </a:r>
            <a:r>
              <a:rPr lang="pt-BR" b="1" dirty="0" smtClean="0">
                <a:solidFill>
                  <a:srgbClr val="002060"/>
                </a:solidFill>
              </a:rPr>
              <a:t>Shock due to any cause –   NE = Dop</a:t>
            </a:r>
          </a:p>
          <a:p>
            <a:pPr>
              <a:buNone/>
            </a:pPr>
            <a:r>
              <a:rPr lang="pt-BR" sz="1800" b="1" i="1" dirty="0" smtClean="0"/>
              <a:t>          (Cochrane review , May 11 2011)</a:t>
            </a: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Septic shock – NE &gt; </a:t>
            </a:r>
            <a:r>
              <a:rPr lang="en-US" b="1" dirty="0" err="1" smtClean="0">
                <a:solidFill>
                  <a:srgbClr val="002060"/>
                </a:solidFill>
              </a:rPr>
              <a:t>Dop</a:t>
            </a:r>
            <a:endParaRPr lang="en-US" b="1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en-US" dirty="0" smtClean="0"/>
              <a:t>No significant mortality difference, Greater adverse effects due to Dopamine.</a:t>
            </a:r>
            <a:endParaRPr lang="en-US" sz="1600" dirty="0" smtClean="0"/>
          </a:p>
          <a:p>
            <a:pPr>
              <a:buNone/>
            </a:pPr>
            <a:r>
              <a:rPr lang="en-US" sz="1600" b="1" i="1" dirty="0" smtClean="0"/>
              <a:t>       </a:t>
            </a:r>
            <a:r>
              <a:rPr lang="en-US" sz="1800" b="1" i="1" dirty="0" smtClean="0"/>
              <a:t>(</a:t>
            </a:r>
            <a:r>
              <a:rPr lang="pt-BR" sz="1800" b="1" i="1" dirty="0" smtClean="0"/>
              <a:t>N Engl J Med. 2010 Mar 4;362(9):779-89)</a:t>
            </a:r>
            <a:endParaRPr lang="en-US" sz="1600" b="1" i="1" dirty="0" smtClean="0"/>
          </a:p>
          <a:p>
            <a:pPr>
              <a:buFontTx/>
              <a:buChar char="-"/>
            </a:pPr>
            <a:r>
              <a:rPr lang="pt-BR" dirty="0" smtClean="0"/>
              <a:t>Mortality higher for dopamine</a:t>
            </a:r>
          </a:p>
          <a:p>
            <a:pPr>
              <a:buNone/>
            </a:pPr>
            <a:r>
              <a:rPr lang="pt-BR" sz="1800" b="1" i="1" dirty="0" smtClean="0"/>
              <a:t>      (   1) </a:t>
            </a:r>
            <a:r>
              <a:rPr lang="en-IN" sz="1800" b="1" i="1" dirty="0" smtClean="0"/>
              <a:t>J Intensive Care Med. 2012 May-Jun;27(3):172-8</a:t>
            </a:r>
          </a:p>
          <a:p>
            <a:pPr>
              <a:buNone/>
            </a:pPr>
            <a:r>
              <a:rPr lang="pt-BR" sz="1800" b="1" i="1" dirty="0" smtClean="0"/>
              <a:t>        2) </a:t>
            </a:r>
            <a:r>
              <a:rPr lang="en-IN" sz="1800" b="1" i="1" dirty="0" err="1" smtClean="0"/>
              <a:t>Crit</a:t>
            </a:r>
            <a:r>
              <a:rPr lang="en-IN" sz="1800" b="1" i="1" dirty="0" smtClean="0"/>
              <a:t> Care Med 2012; 40:725–730)</a:t>
            </a:r>
            <a:r>
              <a:rPr lang="pt-BR" sz="1800" b="1" i="1" dirty="0" smtClean="0"/>
              <a:t>   </a:t>
            </a:r>
          </a:p>
          <a:p>
            <a:pPr>
              <a:buNone/>
            </a:pPr>
            <a:endParaRPr lang="pt-BR" sz="1800" b="1" i="1" dirty="0" smtClean="0"/>
          </a:p>
          <a:p>
            <a:r>
              <a:rPr lang="pt-BR" dirty="0" smtClean="0"/>
              <a:t> </a:t>
            </a:r>
            <a:r>
              <a:rPr lang="pt-BR" b="1" dirty="0" smtClean="0">
                <a:solidFill>
                  <a:srgbClr val="002060"/>
                </a:solidFill>
              </a:rPr>
              <a:t>Cardiogenic shock – NE &gt; Dop </a:t>
            </a:r>
          </a:p>
          <a:p>
            <a:pPr>
              <a:buFontTx/>
              <a:buChar char="-"/>
            </a:pPr>
            <a:r>
              <a:rPr lang="pt-BR" dirty="0" smtClean="0"/>
              <a:t>Mortality as well as arrhythmias higher for Dopamine </a:t>
            </a:r>
            <a:endParaRPr lang="pt-BR" sz="1800" b="1" i="1" dirty="0" smtClean="0"/>
          </a:p>
          <a:p>
            <a:pPr>
              <a:buNone/>
            </a:pPr>
            <a:r>
              <a:rPr lang="pt-BR" sz="1800" b="1" i="1" dirty="0" smtClean="0"/>
              <a:t>          </a:t>
            </a:r>
            <a:r>
              <a:rPr lang="en-US" sz="1800" b="1" i="1" dirty="0" smtClean="0"/>
              <a:t>(</a:t>
            </a:r>
            <a:r>
              <a:rPr lang="pt-BR" sz="1800" b="1" i="1" dirty="0" smtClean="0"/>
              <a:t>N Engl J Med. 2010 Mar 4;362(9):779-89)</a:t>
            </a:r>
          </a:p>
          <a:p>
            <a:pPr>
              <a:buNone/>
            </a:pPr>
            <a:endParaRPr lang="pt-BR" sz="1600" b="1" i="1" dirty="0" smtClean="0">
              <a:solidFill>
                <a:srgbClr val="002060"/>
              </a:solidFill>
            </a:endParaRPr>
          </a:p>
          <a:p>
            <a:endParaRPr lang="pt-BR" sz="1400" b="1" i="1" dirty="0" smtClean="0">
              <a:solidFill>
                <a:srgbClr val="002060"/>
              </a:solidFill>
            </a:endParaRPr>
          </a:p>
          <a:p>
            <a:r>
              <a:rPr lang="en-US" sz="2400" b="1" i="1" dirty="0" smtClean="0"/>
              <a:t>AHA 2009/ESC 2012/HFSA 2010 guidelines do not comment on superiority/ priority of any single </a:t>
            </a:r>
            <a:r>
              <a:rPr lang="en-US" sz="2400" b="1" i="1" dirty="0" err="1" smtClean="0"/>
              <a:t>inotrope</a:t>
            </a:r>
            <a:r>
              <a:rPr lang="en-US" sz="2400" b="1" i="1" dirty="0" smtClean="0"/>
              <a:t>…. </a:t>
            </a:r>
            <a:r>
              <a:rPr lang="en-US" sz="2400" b="1" i="1" dirty="0" err="1" smtClean="0"/>
              <a:t>Dobutamine</a:t>
            </a:r>
            <a:r>
              <a:rPr lang="en-US" sz="2400" b="1" i="1" dirty="0" smtClean="0"/>
              <a:t> generally accepted as 1</a:t>
            </a:r>
            <a:r>
              <a:rPr lang="en-US" sz="2400" b="1" i="1" baseline="30000" dirty="0" smtClean="0"/>
              <a:t>st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inotrope</a:t>
            </a:r>
            <a:r>
              <a:rPr lang="en-US" sz="2400" b="1" i="1" dirty="0" smtClean="0"/>
              <a:t> of choice for heart failure.</a:t>
            </a:r>
          </a:p>
          <a:p>
            <a:pPr>
              <a:buNone/>
            </a:pPr>
            <a:r>
              <a:rPr lang="en-US" sz="2400" b="1" i="1" dirty="0" smtClean="0"/>
              <a:t> </a:t>
            </a:r>
          </a:p>
          <a:p>
            <a:r>
              <a:rPr lang="en-US" sz="2400" b="1" i="1" dirty="0" smtClean="0"/>
              <a:t>Additional support with ?</a:t>
            </a:r>
            <a:r>
              <a:rPr lang="en-US" sz="2400" b="1" i="1" dirty="0" err="1" smtClean="0"/>
              <a:t>Dop</a:t>
            </a:r>
            <a:r>
              <a:rPr lang="en-US" sz="2400" b="1" i="1" dirty="0" smtClean="0"/>
              <a:t>&gt; NE </a:t>
            </a:r>
            <a:r>
              <a:rPr lang="en-US" sz="2400" b="1" i="1" dirty="0" err="1" smtClean="0"/>
              <a:t>inspite</a:t>
            </a:r>
            <a:r>
              <a:rPr lang="en-US" sz="2400" b="1" i="1" dirty="0" smtClean="0"/>
              <a:t> of contrary evidence....AHA guidelines.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3607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PHOSPHODIESTERASE-3 INHIBITORS</a:t>
            </a:r>
            <a:br>
              <a:rPr lang="en-US" b="1" dirty="0" smtClean="0"/>
            </a:br>
            <a:r>
              <a:rPr lang="en-US" b="1" dirty="0" smtClean="0"/>
              <a:t>(</a:t>
            </a:r>
            <a:r>
              <a:rPr lang="en-US" b="1" dirty="0" err="1" smtClean="0"/>
              <a:t>Inodilators</a:t>
            </a:r>
            <a:r>
              <a:rPr lang="en-US" b="1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MILRINONE</a:t>
            </a: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AMRINONE</a:t>
            </a: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ENOXIMONE</a:t>
            </a: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VESNARINONE</a:t>
            </a:r>
            <a:endParaRPr lang="en-IN" b="1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84542" y="1600200"/>
            <a:ext cx="3756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0421" y="1417638"/>
            <a:ext cx="5301353" cy="4686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42109"/>
          </a:xfrm>
        </p:spPr>
        <p:txBody>
          <a:bodyPr/>
          <a:lstStyle/>
          <a:p>
            <a:r>
              <a:rPr lang="en-US" b="1" dirty="0" smtClean="0"/>
              <a:t>PDIs - MILRINONE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1674" y="1108364"/>
            <a:ext cx="5808678" cy="5365588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err="1" smtClean="0"/>
              <a:t>Vasodilation</a:t>
            </a:r>
            <a:r>
              <a:rPr lang="en-US" sz="3600" dirty="0" smtClean="0"/>
              <a:t> (</a:t>
            </a:r>
            <a:r>
              <a:rPr lang="en-US" sz="3600" dirty="0" err="1" smtClean="0"/>
              <a:t>cAMP</a:t>
            </a:r>
            <a:r>
              <a:rPr lang="en-US" sz="3600" dirty="0" smtClean="0"/>
              <a:t> inhibits MLCK in vessels) &gt; positive </a:t>
            </a:r>
            <a:r>
              <a:rPr lang="en-US" sz="3600" dirty="0" err="1" smtClean="0"/>
              <a:t>inotropy</a:t>
            </a:r>
            <a:endParaRPr lang="en-US" sz="3600" dirty="0" smtClean="0"/>
          </a:p>
          <a:p>
            <a:r>
              <a:rPr lang="en-US" sz="3600" dirty="0" err="1" smtClean="0"/>
              <a:t>Inotropic</a:t>
            </a:r>
            <a:r>
              <a:rPr lang="en-US" sz="3600" dirty="0" smtClean="0"/>
              <a:t>,  </a:t>
            </a:r>
            <a:r>
              <a:rPr lang="en-US" sz="3600" dirty="0" err="1" smtClean="0"/>
              <a:t>Chronotropic</a:t>
            </a:r>
            <a:r>
              <a:rPr lang="en-US" sz="3600" dirty="0" smtClean="0"/>
              <a:t>, </a:t>
            </a:r>
            <a:r>
              <a:rPr lang="en-US" sz="3600" dirty="0" err="1" smtClean="0"/>
              <a:t>Lusitropic</a:t>
            </a:r>
            <a:endParaRPr lang="en-US" sz="3600" dirty="0" smtClean="0"/>
          </a:p>
          <a:p>
            <a:endParaRPr lang="en-US" b="1" dirty="0" smtClean="0"/>
          </a:p>
          <a:p>
            <a:pPr>
              <a:buNone/>
            </a:pPr>
            <a:r>
              <a:rPr lang="en-IN" b="1" u="sng" dirty="0" smtClean="0"/>
              <a:t>Systemic circulation effects:</a:t>
            </a:r>
          </a:p>
          <a:p>
            <a:pPr>
              <a:buNone/>
            </a:pPr>
            <a:r>
              <a:rPr lang="en-IN" dirty="0" smtClean="0"/>
              <a:t>  -  </a:t>
            </a:r>
            <a:r>
              <a:rPr lang="en-IN" dirty="0" err="1" smtClean="0"/>
              <a:t>Vasodilation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  -  Increased organ perfusion</a:t>
            </a:r>
          </a:p>
          <a:p>
            <a:pPr>
              <a:buNone/>
            </a:pPr>
            <a:r>
              <a:rPr lang="en-IN" dirty="0" smtClean="0"/>
              <a:t>  -  Decreased systemic vascular resistance</a:t>
            </a:r>
          </a:p>
          <a:p>
            <a:pPr>
              <a:buNone/>
            </a:pPr>
            <a:r>
              <a:rPr lang="en-IN" dirty="0" smtClean="0"/>
              <a:t>  -  Decreased arterial pressure</a:t>
            </a:r>
          </a:p>
          <a:p>
            <a:pPr>
              <a:buNone/>
            </a:pPr>
            <a:r>
              <a:rPr lang="en-IN" b="1" u="sng" dirty="0" smtClean="0"/>
              <a:t>Cardiopulmonary effects:</a:t>
            </a:r>
          </a:p>
          <a:p>
            <a:pPr>
              <a:buNone/>
            </a:pPr>
            <a:r>
              <a:rPr lang="en-IN" dirty="0" smtClean="0"/>
              <a:t>  -  Increased contractility and heart rate</a:t>
            </a:r>
          </a:p>
          <a:p>
            <a:pPr>
              <a:buNone/>
            </a:pPr>
            <a:r>
              <a:rPr lang="en-IN" dirty="0" smtClean="0"/>
              <a:t>  -  Increased stroke volume and ejection fraction</a:t>
            </a:r>
          </a:p>
          <a:p>
            <a:pPr>
              <a:buNone/>
            </a:pPr>
            <a:r>
              <a:rPr lang="en-IN" dirty="0" smtClean="0"/>
              <a:t>  -  Decreased ventricular preload</a:t>
            </a:r>
          </a:p>
          <a:p>
            <a:pPr>
              <a:buNone/>
            </a:pPr>
            <a:r>
              <a:rPr lang="en-IN" dirty="0" smtClean="0"/>
              <a:t>  -  Decreased pulmonary capillary wedge pressure</a:t>
            </a:r>
          </a:p>
        </p:txBody>
      </p:sp>
      <p:pic>
        <p:nvPicPr>
          <p:cNvPr id="5" name="Picture 5" descr="how_it_wor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1478" y="942109"/>
            <a:ext cx="3418449" cy="410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Milrinone</a:t>
            </a:r>
            <a:r>
              <a:rPr lang="en-US" b="1" dirty="0" smtClean="0"/>
              <a:t> - Pharmacology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Bolus: 50µg/kg bolus over 10 to 30 min (preferably avoided)</a:t>
            </a:r>
          </a:p>
          <a:p>
            <a:endParaRPr lang="en-IN" dirty="0" smtClean="0"/>
          </a:p>
          <a:p>
            <a:r>
              <a:rPr lang="en-IN" dirty="0" smtClean="0"/>
              <a:t>Infusion: 0.375 to 0.75µg/kg/min </a:t>
            </a:r>
          </a:p>
          <a:p>
            <a:pPr>
              <a:buNone/>
            </a:pPr>
            <a:r>
              <a:rPr lang="en-US" dirty="0" smtClean="0"/>
              <a:t>(Dose adjustment required for GFR&lt;30ml/min)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Half life : 2.5 hours</a:t>
            </a:r>
          </a:p>
          <a:p>
            <a:r>
              <a:rPr lang="en-US" dirty="0" smtClean="0"/>
              <a:t>Renal clearance – prolonged action if renal dysfunction develops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IN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Milrinone</a:t>
            </a:r>
            <a:r>
              <a:rPr lang="en-US" b="1" dirty="0" smtClean="0"/>
              <a:t>- Side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Ventricular </a:t>
            </a:r>
            <a:r>
              <a:rPr lang="en-US" dirty="0" err="1" smtClean="0">
                <a:solidFill>
                  <a:srgbClr val="C00000"/>
                </a:solidFill>
              </a:rPr>
              <a:t>arhythmias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~ 12% ( serious ~ 1.2%)</a:t>
            </a:r>
          </a:p>
          <a:p>
            <a:r>
              <a:rPr lang="en-US" dirty="0" smtClean="0"/>
              <a:t>SVT ~3.8%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Hypotension</a:t>
            </a:r>
            <a:r>
              <a:rPr lang="en-US" dirty="0" smtClean="0"/>
              <a:t>, angina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Torsade</a:t>
            </a:r>
            <a:r>
              <a:rPr lang="en-US" dirty="0" smtClean="0">
                <a:solidFill>
                  <a:srgbClr val="C00000"/>
                </a:solidFill>
              </a:rPr>
              <a:t> de pointes</a:t>
            </a:r>
            <a:r>
              <a:rPr lang="en-US" dirty="0" smtClean="0"/>
              <a:t> – reports</a:t>
            </a:r>
          </a:p>
          <a:p>
            <a:r>
              <a:rPr lang="en-US" dirty="0" smtClean="0"/>
              <a:t>Headaches ~ 2.9%</a:t>
            </a:r>
          </a:p>
          <a:p>
            <a:r>
              <a:rPr lang="en-US" dirty="0" err="1" smtClean="0"/>
              <a:t>Hypokalemia</a:t>
            </a:r>
            <a:r>
              <a:rPr lang="en-US" dirty="0" smtClean="0"/>
              <a:t>, tremor, thrombocytopenia (rare ~ 0.4%)</a:t>
            </a:r>
          </a:p>
          <a:p>
            <a:r>
              <a:rPr lang="en-US" dirty="0" err="1" smtClean="0"/>
              <a:t>Transaminitis</a:t>
            </a:r>
            <a:r>
              <a:rPr lang="en-US" dirty="0" smtClean="0"/>
              <a:t>, hypersensitivity</a:t>
            </a:r>
          </a:p>
          <a:p>
            <a:endParaRPr lang="en-US" dirty="0" smtClean="0"/>
          </a:p>
          <a:p>
            <a:r>
              <a:rPr lang="en-US" dirty="0" smtClean="0"/>
              <a:t> No significant drug interactions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Should not be injected in same line as </a:t>
            </a:r>
            <a:r>
              <a:rPr lang="en-US" dirty="0" err="1" smtClean="0">
                <a:solidFill>
                  <a:srgbClr val="C00000"/>
                </a:solidFill>
              </a:rPr>
              <a:t>furosemide</a:t>
            </a:r>
            <a:endParaRPr lang="en-US" dirty="0" smtClean="0">
              <a:solidFill>
                <a:srgbClr val="C00000"/>
              </a:solidFill>
            </a:endParaRPr>
          </a:p>
          <a:p>
            <a:endParaRPr lang="en-IN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Milrinone</a:t>
            </a:r>
            <a:r>
              <a:rPr lang="en-US" b="1" dirty="0" smtClean="0"/>
              <a:t>- Clinical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Acute heart failure</a:t>
            </a:r>
          </a:p>
          <a:p>
            <a:endParaRPr lang="en-US" dirty="0" smtClean="0"/>
          </a:p>
          <a:p>
            <a:r>
              <a:rPr lang="en-US" b="1" dirty="0" smtClean="0"/>
              <a:t>Theoretical advantages compared to </a:t>
            </a:r>
            <a:r>
              <a:rPr lang="el-GR" b="1" dirty="0" smtClean="0"/>
              <a:t>β</a:t>
            </a:r>
            <a:r>
              <a:rPr lang="en-US" b="1" dirty="0" smtClean="0"/>
              <a:t> agonists 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2060"/>
                </a:solidFill>
              </a:rPr>
              <a:t>Chronotropic</a:t>
            </a:r>
            <a:r>
              <a:rPr lang="en-US" dirty="0" smtClean="0">
                <a:solidFill>
                  <a:srgbClr val="002060"/>
                </a:solidFill>
              </a:rPr>
              <a:t> effect is less than </a:t>
            </a:r>
            <a:r>
              <a:rPr lang="el-GR" dirty="0" smtClean="0">
                <a:solidFill>
                  <a:srgbClr val="002060"/>
                </a:solidFill>
              </a:rPr>
              <a:t>β</a:t>
            </a:r>
            <a:r>
              <a:rPr lang="en-US" dirty="0" smtClean="0">
                <a:solidFill>
                  <a:srgbClr val="002060"/>
                </a:solidFill>
              </a:rPr>
              <a:t> agonists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2060"/>
                </a:solidFill>
              </a:rPr>
              <a:t>Less tachycardia for AF patients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2060"/>
                </a:solidFill>
              </a:rPr>
              <a:t>Better efficacy for those on chronic BB therapy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2060"/>
                </a:solidFill>
              </a:rPr>
              <a:t>Lusitropic</a:t>
            </a:r>
            <a:r>
              <a:rPr lang="en-US" dirty="0" smtClean="0">
                <a:solidFill>
                  <a:srgbClr val="002060"/>
                </a:solidFill>
              </a:rPr>
              <a:t> and </a:t>
            </a:r>
            <a:r>
              <a:rPr lang="en-US" dirty="0" err="1" smtClean="0">
                <a:solidFill>
                  <a:srgbClr val="002060"/>
                </a:solidFill>
              </a:rPr>
              <a:t>vasodilatory</a:t>
            </a:r>
            <a:r>
              <a:rPr lang="en-US" dirty="0" smtClean="0">
                <a:solidFill>
                  <a:srgbClr val="002060"/>
                </a:solidFill>
              </a:rPr>
              <a:t> effects ( decrease </a:t>
            </a:r>
            <a:r>
              <a:rPr lang="en-US" dirty="0" err="1" smtClean="0">
                <a:solidFill>
                  <a:srgbClr val="002060"/>
                </a:solidFill>
              </a:rPr>
              <a:t>afterload</a:t>
            </a:r>
            <a:r>
              <a:rPr lang="en-US" dirty="0" smtClean="0">
                <a:solidFill>
                  <a:srgbClr val="002060"/>
                </a:solidFill>
              </a:rPr>
              <a:t> and preload)</a:t>
            </a:r>
          </a:p>
          <a:p>
            <a:pPr>
              <a:buFontTx/>
              <a:buChar char="-"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(However more expensive, hypotension and prolonged action with </a:t>
            </a:r>
            <a:r>
              <a:rPr lang="en-US" dirty="0" err="1" smtClean="0">
                <a:solidFill>
                  <a:srgbClr val="002060"/>
                </a:solidFill>
              </a:rPr>
              <a:t>Milrinone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7"/>
            <a:ext cx="9326880" cy="2046531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Outcomes of a Prospective Trial  of Intravenous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Milrinone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Exacerbations of Congestive Heart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2524"/>
            <a:ext cx="8229600" cy="3910818"/>
          </a:xfrm>
        </p:spPr>
        <p:txBody>
          <a:bodyPr>
            <a:normAutofit/>
          </a:bodyPr>
          <a:lstStyle/>
          <a:p>
            <a:pPr fontAlgn="base"/>
            <a:r>
              <a:rPr lang="en-US" dirty="0" smtClean="0"/>
              <a:t>Outcomes</a:t>
            </a:r>
          </a:p>
          <a:p>
            <a:pPr fontAlgn="base"/>
            <a:r>
              <a:rPr lang="en-US" b="1" dirty="0" smtClean="0"/>
              <a:t>No difference in primary end point between </a:t>
            </a:r>
            <a:r>
              <a:rPr lang="en-US" b="1" dirty="0" err="1" smtClean="0"/>
              <a:t>Milrinone</a:t>
            </a:r>
            <a:r>
              <a:rPr lang="en-US" b="1" dirty="0" smtClean="0"/>
              <a:t> and placebo.</a:t>
            </a:r>
            <a:endParaRPr lang="en-US" dirty="0" smtClean="0"/>
          </a:p>
          <a:p>
            <a:pPr fontAlgn="base"/>
            <a:r>
              <a:rPr lang="en-US" b="1" dirty="0" smtClean="0"/>
              <a:t>Higher instance of </a:t>
            </a:r>
            <a:r>
              <a:rPr lang="en-US" b="1" dirty="0" err="1" smtClean="0"/>
              <a:t>atrial</a:t>
            </a:r>
            <a:r>
              <a:rPr lang="en-US" b="1" dirty="0" smtClean="0"/>
              <a:t> arrhythmia and hypotension with </a:t>
            </a:r>
            <a:r>
              <a:rPr lang="en-US" b="1" dirty="0" err="1" smtClean="0"/>
              <a:t>Milrinone</a:t>
            </a:r>
            <a:r>
              <a:rPr lang="en-US" b="1" dirty="0" smtClean="0"/>
              <a:t>.</a:t>
            </a:r>
            <a:endParaRPr lang="en-US" dirty="0" smtClean="0"/>
          </a:p>
          <a:p>
            <a:pPr fontAlgn="base"/>
            <a:r>
              <a:rPr lang="en-US" b="1" dirty="0" err="1" smtClean="0"/>
              <a:t>Milrinone</a:t>
            </a:r>
            <a:r>
              <a:rPr lang="en-US" b="1" dirty="0" smtClean="0"/>
              <a:t> is associated a 30% increase in mortality</a:t>
            </a:r>
            <a:endParaRPr lang="en-US" dirty="0" smtClean="0"/>
          </a:p>
          <a:p>
            <a:pPr fontAlgn="base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961120" cy="829994"/>
          </a:xfrm>
        </p:spPr>
        <p:txBody>
          <a:bodyPr>
            <a:normAutofit/>
          </a:bodyPr>
          <a:lstStyle/>
          <a:p>
            <a:r>
              <a:rPr lang="en-US" b="1" dirty="0" smtClean="0"/>
              <a:t>CALCIUM SENSITIZERS- LEVOSIMENDAN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55079"/>
            <a:ext cx="8229600" cy="2869808"/>
          </a:xfrm>
        </p:spPr>
        <p:txBody>
          <a:bodyPr/>
          <a:lstStyle/>
          <a:p>
            <a:r>
              <a:rPr lang="en-US" dirty="0" err="1" smtClean="0"/>
              <a:t>Pyridazone-dinitrile</a:t>
            </a:r>
            <a:r>
              <a:rPr lang="en-US" dirty="0" smtClean="0"/>
              <a:t> derivative</a:t>
            </a:r>
          </a:p>
          <a:p>
            <a:r>
              <a:rPr lang="en-US" u="sng" dirty="0" smtClean="0"/>
              <a:t>Dual mechanism of action: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1) Binds to Ca binding site of </a:t>
            </a:r>
            <a:r>
              <a:rPr lang="en-US" dirty="0" err="1" smtClean="0">
                <a:solidFill>
                  <a:srgbClr val="002060"/>
                </a:solidFill>
              </a:rPr>
              <a:t>TnC</a:t>
            </a:r>
            <a:r>
              <a:rPr lang="en-US" dirty="0" smtClean="0">
                <a:solidFill>
                  <a:srgbClr val="002060"/>
                </a:solidFill>
              </a:rPr>
              <a:t> in </a:t>
            </a:r>
            <a:r>
              <a:rPr lang="en-US" dirty="0" err="1" smtClean="0">
                <a:solidFill>
                  <a:srgbClr val="002060"/>
                </a:solidFill>
              </a:rPr>
              <a:t>sarcomere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IN" dirty="0" smtClean="0">
                <a:solidFill>
                  <a:srgbClr val="002060"/>
                </a:solidFill>
              </a:rPr>
              <a:t>2) K</a:t>
            </a:r>
            <a:r>
              <a:rPr lang="en-IN" baseline="-25000" dirty="0" smtClean="0">
                <a:solidFill>
                  <a:srgbClr val="002060"/>
                </a:solidFill>
              </a:rPr>
              <a:t>ATP</a:t>
            </a:r>
            <a:r>
              <a:rPr lang="en-IN" dirty="0" smtClean="0">
                <a:solidFill>
                  <a:srgbClr val="002060"/>
                </a:solidFill>
              </a:rPr>
              <a:t> channel opener in smooth muscles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3551" y="4346917"/>
            <a:ext cx="6246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924887"/>
            <a:ext cx="5715010" cy="24396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5800"/>
              <a:t>Inotrope</a:t>
            </a:r>
            <a:endParaRPr lang="en-US"/>
          </a:p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9556" y="1766169"/>
            <a:ext cx="8229600" cy="4584526"/>
          </a:xfrm>
        </p:spPr>
        <p:txBody>
          <a:bodyPr>
            <a:normAutofit/>
          </a:bodyPr>
          <a:lstStyle/>
          <a:p>
            <a:pPr lvl="0"/>
            <a:r>
              <a:rPr b="0"/>
              <a:t>A drug that alters the force or energy of contraction</a:t>
            </a:r>
          </a:p>
          <a:p>
            <a:pPr lvl="0"/>
            <a:r>
              <a:rPr b="0"/>
              <a:t>Greek origin-ino=fibre,tropic=related to</a:t>
            </a:r>
            <a:endParaRPr/>
          </a:p>
          <a:p>
            <a:pPr lvl="0"/>
            <a:r>
              <a:rPr b="0"/>
              <a:t>Positive inotrope=increases myocardial contractility</a:t>
            </a:r>
            <a:endParaRPr/>
          </a:p>
          <a:p>
            <a:pPr lvl="0"/>
            <a:r>
              <a:rPr b="0"/>
              <a:t>Cardiac contractile failure (heart failure)</a:t>
            </a:r>
            <a:endParaRPr/>
          </a:p>
          <a:p>
            <a:pPr marL="0" lvl="0" indent="0">
              <a:buNone/>
            </a:pPr>
            <a:r>
              <a:rPr b="0"/>
              <a:t>(Cardiomyopathy,acute myocardial infarction,myocarditis,cardiogenic shock,septic shock)</a:t>
            </a:r>
            <a:endParaRPr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xmlns:m="http://schemas.openxmlformats.org/officeDocument/2006/math" val="186699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Levosimendan</a:t>
            </a:r>
            <a:r>
              <a:rPr lang="en-US" b="1" dirty="0" smtClean="0"/>
              <a:t> –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Binds to Ca binding site (N-terminus) of </a:t>
            </a:r>
            <a:r>
              <a:rPr lang="en-US" dirty="0" err="1" smtClean="0"/>
              <a:t>TnC</a:t>
            </a:r>
            <a:endParaRPr lang="en-US" dirty="0" smtClean="0"/>
          </a:p>
          <a:p>
            <a:r>
              <a:rPr lang="en-US" dirty="0" smtClean="0"/>
              <a:t>Stabilizes the Ca-</a:t>
            </a:r>
            <a:r>
              <a:rPr lang="en-US" dirty="0" err="1" smtClean="0"/>
              <a:t>TnC</a:t>
            </a:r>
            <a:r>
              <a:rPr lang="en-US" dirty="0" smtClean="0"/>
              <a:t> complex  and inhibits </a:t>
            </a:r>
            <a:r>
              <a:rPr lang="en-US" dirty="0" err="1" smtClean="0"/>
              <a:t>TnI</a:t>
            </a:r>
            <a:r>
              <a:rPr lang="en-US" dirty="0" smtClean="0"/>
              <a:t> -- </a:t>
            </a:r>
            <a:r>
              <a:rPr lang="en-US" sz="2800" b="1" i="1" dirty="0" smtClean="0">
                <a:solidFill>
                  <a:srgbClr val="C00000"/>
                </a:solidFill>
              </a:rPr>
              <a:t>prolongs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actin</a:t>
            </a:r>
            <a:r>
              <a:rPr lang="en-US" sz="2800" b="1" i="1" dirty="0" smtClean="0">
                <a:solidFill>
                  <a:srgbClr val="C00000"/>
                </a:solidFill>
              </a:rPr>
              <a:t>-myosin cross bridge association rate</a:t>
            </a:r>
            <a:endParaRPr lang="en-US" b="1" i="1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 The binding affinity depends on the </a:t>
            </a:r>
            <a:r>
              <a:rPr lang="en-US" dirty="0" err="1" smtClean="0">
                <a:solidFill>
                  <a:srgbClr val="002060"/>
                </a:solidFill>
              </a:rPr>
              <a:t>i.c</a:t>
            </a:r>
            <a:r>
              <a:rPr lang="en-US" dirty="0" smtClean="0">
                <a:solidFill>
                  <a:srgbClr val="002060"/>
                </a:solidFill>
              </a:rPr>
              <a:t> Ca concentration</a:t>
            </a:r>
            <a:endParaRPr lang="en-US" dirty="0" smtClean="0"/>
          </a:p>
          <a:p>
            <a:r>
              <a:rPr lang="en-US" dirty="0" smtClean="0"/>
              <a:t>Hence, </a:t>
            </a:r>
            <a:r>
              <a:rPr lang="en-US" dirty="0" err="1" smtClean="0"/>
              <a:t>inotropic</a:t>
            </a:r>
            <a:r>
              <a:rPr lang="en-US" dirty="0" smtClean="0"/>
              <a:t> action only during systole </a:t>
            </a:r>
            <a:r>
              <a:rPr lang="en-US" sz="2800" b="1" dirty="0" smtClean="0">
                <a:solidFill>
                  <a:srgbClr val="FF0000"/>
                </a:solidFill>
              </a:rPr>
              <a:t>(On-off action)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PDI like action at higher concentrations</a:t>
            </a:r>
            <a:r>
              <a:rPr lang="en-US" baseline="30000" dirty="0" smtClean="0"/>
              <a:t>1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Levosimendan</a:t>
            </a:r>
            <a:r>
              <a:rPr lang="en-US" b="1" dirty="0" smtClean="0"/>
              <a:t> - Pharmacology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Loading : 12-24µg/kg over 10 min</a:t>
            </a:r>
          </a:p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Infusion: 0.05-0.2µg/kg/min</a:t>
            </a:r>
          </a:p>
          <a:p>
            <a:endParaRPr 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/>
              <a:t>Can be given orally also (Bioavailability ~85%)</a:t>
            </a:r>
          </a:p>
          <a:p>
            <a:endParaRPr lang="en-US" b="1" dirty="0" smtClean="0"/>
          </a:p>
          <a:p>
            <a:r>
              <a:rPr lang="en-US" b="1" dirty="0" smtClean="0"/>
              <a:t>T-half – 0.5-1.4 hours</a:t>
            </a:r>
          </a:p>
          <a:p>
            <a:endParaRPr lang="en-US" b="1" dirty="0" smtClean="0"/>
          </a:p>
          <a:p>
            <a:r>
              <a:rPr lang="en-US" b="1" dirty="0" smtClean="0"/>
              <a:t>Hepatic + intestinal metabolism (no renal modification)</a:t>
            </a:r>
          </a:p>
          <a:p>
            <a:endParaRPr lang="en-US" b="1" dirty="0" smtClean="0"/>
          </a:p>
          <a:p>
            <a:r>
              <a:rPr lang="en-US" b="1" dirty="0" smtClean="0"/>
              <a:t>Dose dependent action (linear pharmacokinetics)</a:t>
            </a:r>
          </a:p>
          <a:p>
            <a:endParaRPr lang="en-US" b="1" dirty="0" smtClean="0"/>
          </a:p>
          <a:p>
            <a:r>
              <a:rPr lang="en-US" b="1" dirty="0" smtClean="0"/>
              <a:t>Active metabolite – </a:t>
            </a:r>
            <a:r>
              <a:rPr lang="en-US" b="1" i="1" dirty="0" smtClean="0">
                <a:solidFill>
                  <a:srgbClr val="002060"/>
                </a:solidFill>
              </a:rPr>
              <a:t>OR-1896</a:t>
            </a:r>
            <a:r>
              <a:rPr lang="en-US" b="1" i="1" dirty="0" smtClean="0"/>
              <a:t> </a:t>
            </a:r>
            <a:r>
              <a:rPr lang="en-US" b="1" dirty="0" smtClean="0"/>
              <a:t>(half life of 80 hours) – </a:t>
            </a:r>
            <a:r>
              <a:rPr lang="en-US" sz="2800" b="1" dirty="0" smtClean="0"/>
              <a:t>responsible for prolonged action </a:t>
            </a:r>
            <a:r>
              <a:rPr lang="en-US" sz="2800" b="1" dirty="0" err="1" smtClean="0"/>
              <a:t>upto</a:t>
            </a:r>
            <a:r>
              <a:rPr lang="en-US" sz="2800" b="1" dirty="0" smtClean="0"/>
              <a:t> several days after stopping infusion</a:t>
            </a:r>
            <a:endParaRPr lang="en-US" b="1" dirty="0" smtClean="0"/>
          </a:p>
          <a:p>
            <a:endParaRPr lang="en-IN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Levosimendan</a:t>
            </a:r>
            <a:r>
              <a:rPr lang="en-US" b="1" dirty="0" smtClean="0"/>
              <a:t> – Side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Hypotension (15- 50%)</a:t>
            </a:r>
          </a:p>
          <a:p>
            <a:r>
              <a:rPr lang="en-US" dirty="0" smtClean="0"/>
              <a:t>Headache</a:t>
            </a:r>
          </a:p>
          <a:p>
            <a:r>
              <a:rPr lang="en-US" dirty="0" smtClean="0"/>
              <a:t>Arrhythmias</a:t>
            </a:r>
          </a:p>
          <a:p>
            <a:endParaRPr lang="en-US" dirty="0" smtClean="0"/>
          </a:p>
          <a:p>
            <a:r>
              <a:rPr lang="en-US" dirty="0" smtClean="0"/>
              <a:t>No significant drug interactions</a:t>
            </a:r>
            <a:endParaRPr lang="en-IN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Levosimendan</a:t>
            </a:r>
            <a:r>
              <a:rPr lang="en-US" b="1" dirty="0" smtClean="0"/>
              <a:t> – theoretical advantages over </a:t>
            </a:r>
            <a:r>
              <a:rPr lang="en-US" b="1" dirty="0" err="1" smtClean="0"/>
              <a:t>Dobutamine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5000" b="1" dirty="0" err="1" smtClean="0">
                <a:solidFill>
                  <a:srgbClr val="C00000"/>
                </a:solidFill>
              </a:rPr>
              <a:t>Vasodilatory</a:t>
            </a:r>
            <a:r>
              <a:rPr lang="en-US" sz="5000" b="1" dirty="0" smtClean="0">
                <a:solidFill>
                  <a:srgbClr val="C00000"/>
                </a:solidFill>
              </a:rPr>
              <a:t> action</a:t>
            </a:r>
            <a:r>
              <a:rPr lang="en-US" sz="5000" b="1" dirty="0" smtClean="0"/>
              <a:t>– decrease preload, after load and improves coronary blood flow.</a:t>
            </a:r>
          </a:p>
          <a:p>
            <a:endParaRPr lang="en-US" sz="5000" b="1" dirty="0" smtClean="0"/>
          </a:p>
          <a:p>
            <a:r>
              <a:rPr lang="en-US" sz="5000" b="1" dirty="0" smtClean="0">
                <a:solidFill>
                  <a:srgbClr val="C00000"/>
                </a:solidFill>
              </a:rPr>
              <a:t>Does not increase intracellular Ca/ oxygen demand</a:t>
            </a:r>
          </a:p>
          <a:p>
            <a:endParaRPr lang="en-US" sz="5000" b="1" dirty="0" smtClean="0"/>
          </a:p>
          <a:p>
            <a:r>
              <a:rPr lang="en-US" sz="5000" b="1" dirty="0" smtClean="0"/>
              <a:t>Does not impair diastolic relaxation </a:t>
            </a:r>
            <a:r>
              <a:rPr lang="en-US" sz="5000" b="1" dirty="0" smtClean="0">
                <a:solidFill>
                  <a:srgbClr val="C00000"/>
                </a:solidFill>
              </a:rPr>
              <a:t>(Positive </a:t>
            </a:r>
            <a:r>
              <a:rPr lang="en-US" sz="5000" b="1" dirty="0" err="1" smtClean="0">
                <a:solidFill>
                  <a:srgbClr val="C00000"/>
                </a:solidFill>
              </a:rPr>
              <a:t>lusitropy</a:t>
            </a:r>
            <a:r>
              <a:rPr lang="en-US" sz="5000" b="1" dirty="0" smtClean="0">
                <a:solidFill>
                  <a:srgbClr val="C00000"/>
                </a:solidFill>
              </a:rPr>
              <a:t>)</a:t>
            </a:r>
          </a:p>
          <a:p>
            <a:endParaRPr lang="en-US" sz="5000" b="1" dirty="0" smtClean="0">
              <a:solidFill>
                <a:srgbClr val="C00000"/>
              </a:solidFill>
            </a:endParaRPr>
          </a:p>
          <a:p>
            <a:r>
              <a:rPr lang="en-US" sz="5000" b="1" dirty="0" smtClean="0">
                <a:solidFill>
                  <a:srgbClr val="C00000"/>
                </a:solidFill>
              </a:rPr>
              <a:t>Decreases LVEDP </a:t>
            </a:r>
            <a:r>
              <a:rPr lang="en-US" sz="5000" b="1" dirty="0" smtClean="0"/>
              <a:t>during coronary ischemia</a:t>
            </a:r>
          </a:p>
          <a:p>
            <a:endParaRPr lang="en-US" sz="5000" b="1" dirty="0" smtClean="0"/>
          </a:p>
          <a:p>
            <a:r>
              <a:rPr lang="en-US" sz="5000" b="1" dirty="0" smtClean="0"/>
              <a:t>By action on mitochondrial K</a:t>
            </a:r>
            <a:r>
              <a:rPr lang="en-US" sz="5000" b="1" baseline="-25000" dirty="0" smtClean="0"/>
              <a:t>ATP</a:t>
            </a:r>
            <a:r>
              <a:rPr lang="en-US" sz="5000" b="1" dirty="0" smtClean="0"/>
              <a:t> channels </a:t>
            </a:r>
            <a:r>
              <a:rPr lang="en-US" sz="5000" b="1" dirty="0" smtClean="0">
                <a:solidFill>
                  <a:srgbClr val="C00000"/>
                </a:solidFill>
              </a:rPr>
              <a:t>– decrease apoptosis</a:t>
            </a:r>
            <a:r>
              <a:rPr lang="en-US" sz="5000" b="1" dirty="0" smtClean="0"/>
              <a:t>– in vitro beneficial effects on </a:t>
            </a:r>
            <a:r>
              <a:rPr lang="en-US" sz="5000" b="1" dirty="0" err="1" smtClean="0"/>
              <a:t>remodelling</a:t>
            </a:r>
            <a:r>
              <a:rPr lang="en-US" sz="5000" b="1" dirty="0" smtClean="0"/>
              <a:t>.</a:t>
            </a:r>
          </a:p>
          <a:p>
            <a:endParaRPr lang="en-US" sz="5000" b="1" dirty="0" smtClean="0"/>
          </a:p>
          <a:p>
            <a:r>
              <a:rPr lang="en-US" sz="5000" b="1" dirty="0" smtClean="0"/>
              <a:t>Beneficial in </a:t>
            </a:r>
            <a:r>
              <a:rPr lang="en-US" sz="5000" b="1" dirty="0" smtClean="0">
                <a:solidFill>
                  <a:srgbClr val="C00000"/>
                </a:solidFill>
              </a:rPr>
              <a:t>CAD, sepsis, </a:t>
            </a:r>
            <a:r>
              <a:rPr lang="en-US" sz="5000" b="1" dirty="0" err="1" smtClean="0">
                <a:solidFill>
                  <a:srgbClr val="C00000"/>
                </a:solidFill>
              </a:rPr>
              <a:t>paediatric</a:t>
            </a:r>
            <a:r>
              <a:rPr lang="en-US" sz="5000" b="1" dirty="0" smtClean="0">
                <a:solidFill>
                  <a:srgbClr val="C00000"/>
                </a:solidFill>
              </a:rPr>
              <a:t> </a:t>
            </a:r>
            <a:r>
              <a:rPr lang="en-US" sz="5000" b="1" dirty="0" smtClean="0"/>
              <a:t>sub groups</a:t>
            </a:r>
          </a:p>
          <a:p>
            <a:endParaRPr lang="en-US" sz="5000" b="1" dirty="0" smtClean="0">
              <a:solidFill>
                <a:srgbClr val="C00000"/>
              </a:solidFill>
            </a:endParaRPr>
          </a:p>
          <a:p>
            <a:r>
              <a:rPr lang="en-US" sz="5000" b="1" dirty="0" smtClean="0">
                <a:solidFill>
                  <a:srgbClr val="C00000"/>
                </a:solidFill>
              </a:rPr>
              <a:t>Antioxidant and anti-inflammatory</a:t>
            </a:r>
            <a:r>
              <a:rPr lang="en-US" sz="5000" b="1" dirty="0" smtClean="0"/>
              <a:t> effects</a:t>
            </a:r>
          </a:p>
          <a:p>
            <a:endParaRPr lang="en-US" sz="5000" b="1" dirty="0" smtClean="0"/>
          </a:p>
          <a:p>
            <a:r>
              <a:rPr lang="en-US" sz="5000" b="1" dirty="0" smtClean="0">
                <a:solidFill>
                  <a:srgbClr val="C00000"/>
                </a:solidFill>
              </a:rPr>
              <a:t>Beneficial renal and gastrointestinal effects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Levosimendan</a:t>
            </a:r>
            <a:r>
              <a:rPr lang="en-US" b="1" dirty="0" smtClean="0"/>
              <a:t> -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294163"/>
          </a:xfrm>
        </p:spPr>
        <p:txBody>
          <a:bodyPr/>
          <a:lstStyle/>
          <a:p>
            <a:r>
              <a:rPr lang="en-US" dirty="0" smtClean="0"/>
              <a:t>Credited with the largest available evidence among iv </a:t>
            </a:r>
            <a:r>
              <a:rPr lang="en-US" dirty="0" err="1" smtClean="0"/>
              <a:t>inotropes</a:t>
            </a:r>
            <a:r>
              <a:rPr lang="en-US" dirty="0" smtClean="0"/>
              <a:t> (&gt;3500 patients)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A 24 hour infusion increased COP ~40%,  reduced PCWP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( -8.9mmHg) , 30% reduction in SVR &amp; increased HR (~6bpm) </a:t>
            </a:r>
          </a:p>
          <a:p>
            <a:pPr>
              <a:buNone/>
            </a:pPr>
            <a:endParaRPr lang="en-US" sz="36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0166"/>
            <a:ext cx="8229600" cy="5675997"/>
          </a:xfrm>
        </p:spPr>
        <p:txBody>
          <a:bodyPr>
            <a:normAutofit fontScale="55000" lnSpcReduction="20000"/>
          </a:bodyPr>
          <a:lstStyle/>
          <a:p>
            <a:r>
              <a:rPr lang="en-US" sz="4500" b="1" u="sng" dirty="0" smtClean="0">
                <a:solidFill>
                  <a:srgbClr val="002060"/>
                </a:solidFill>
              </a:rPr>
              <a:t>REVIVE -1 and REVIVE-2 (2005):</a:t>
            </a:r>
          </a:p>
          <a:p>
            <a:pPr>
              <a:buFontTx/>
              <a:buChar char="-"/>
            </a:pPr>
            <a:r>
              <a:rPr lang="en-US" sz="4500" dirty="0" smtClean="0"/>
              <a:t>Severe ADHF (EF&lt;35%)</a:t>
            </a:r>
          </a:p>
          <a:p>
            <a:pPr>
              <a:buFontTx/>
              <a:buChar char="-"/>
            </a:pPr>
            <a:r>
              <a:rPr lang="en-US" sz="4500" dirty="0" smtClean="0"/>
              <a:t>Better study design than previous</a:t>
            </a:r>
          </a:p>
          <a:p>
            <a:pPr>
              <a:buFontTx/>
              <a:buChar char="-"/>
            </a:pPr>
            <a:r>
              <a:rPr lang="en-US" sz="4500" dirty="0" smtClean="0"/>
              <a:t>Early improvement of symptoms over 5 days</a:t>
            </a:r>
          </a:p>
          <a:p>
            <a:pPr>
              <a:buFontTx/>
              <a:buChar char="-"/>
            </a:pPr>
            <a:r>
              <a:rPr lang="en-US" sz="4500" dirty="0" smtClean="0">
                <a:solidFill>
                  <a:srgbClr val="FF0000"/>
                </a:solidFill>
              </a:rPr>
              <a:t>No mortality benefit at 90 days, with higher incidence of hypotension and arrhythmias.</a:t>
            </a:r>
          </a:p>
          <a:p>
            <a:endParaRPr lang="en-US" sz="4500" b="1" u="sng" dirty="0" smtClean="0">
              <a:solidFill>
                <a:srgbClr val="C00000"/>
              </a:solidFill>
            </a:endParaRPr>
          </a:p>
          <a:p>
            <a:r>
              <a:rPr lang="en-US" sz="4500" b="1" u="sng" dirty="0" smtClean="0">
                <a:solidFill>
                  <a:srgbClr val="002060"/>
                </a:solidFill>
              </a:rPr>
              <a:t>SURVIVE (2005):</a:t>
            </a:r>
          </a:p>
          <a:p>
            <a:pPr>
              <a:buFontTx/>
              <a:buChar char="-"/>
            </a:pPr>
            <a:r>
              <a:rPr lang="en-US" sz="4500" dirty="0" err="1" smtClean="0"/>
              <a:t>Levosimendan</a:t>
            </a:r>
            <a:r>
              <a:rPr lang="en-US" sz="4500" dirty="0" smtClean="0"/>
              <a:t> </a:t>
            </a:r>
            <a:r>
              <a:rPr lang="en-US" sz="4500" dirty="0" err="1" smtClean="0"/>
              <a:t>vs</a:t>
            </a:r>
            <a:r>
              <a:rPr lang="en-US" sz="4500" dirty="0" smtClean="0"/>
              <a:t> </a:t>
            </a:r>
            <a:r>
              <a:rPr lang="en-US" sz="4500" dirty="0" err="1" smtClean="0"/>
              <a:t>Dobutamine</a:t>
            </a:r>
            <a:r>
              <a:rPr lang="en-US" sz="4500" dirty="0" smtClean="0"/>
              <a:t> for ADHF (EF&lt;35%)</a:t>
            </a:r>
          </a:p>
          <a:p>
            <a:pPr>
              <a:buFontTx/>
              <a:buChar char="-"/>
            </a:pPr>
            <a:r>
              <a:rPr lang="en-US" sz="4500" dirty="0" smtClean="0"/>
              <a:t>1327 patients</a:t>
            </a:r>
          </a:p>
          <a:p>
            <a:pPr>
              <a:buFontTx/>
              <a:buChar char="-"/>
            </a:pPr>
            <a:r>
              <a:rPr lang="en-US" sz="4500" dirty="0" smtClean="0">
                <a:solidFill>
                  <a:srgbClr val="FF0000"/>
                </a:solidFill>
              </a:rPr>
              <a:t>Significant early symptomatic benefit and improvement in hemodynamic parameters</a:t>
            </a:r>
          </a:p>
          <a:p>
            <a:pPr>
              <a:buFontTx/>
              <a:buChar char="-"/>
            </a:pPr>
            <a:r>
              <a:rPr lang="en-US" sz="4500" dirty="0" smtClean="0">
                <a:solidFill>
                  <a:srgbClr val="FF0000"/>
                </a:solidFill>
              </a:rPr>
              <a:t>No overall mortality benefit at 6 months</a:t>
            </a:r>
          </a:p>
          <a:p>
            <a:pPr>
              <a:buFontTx/>
              <a:buChar char="-"/>
            </a:pPr>
            <a:r>
              <a:rPr lang="en-US" sz="4500" dirty="0" smtClean="0">
                <a:solidFill>
                  <a:srgbClr val="FF0000"/>
                </a:solidFill>
              </a:rPr>
              <a:t>Significant 30 day mortality benefit for those with previous CHF (on c/c  BB therapy)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LEVOSIMENDAN -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Significant mortality benefit for critically ill patients with heart failure and patients undergoing cardiac surgery </a:t>
            </a:r>
          </a:p>
          <a:p>
            <a:pPr>
              <a:buNone/>
            </a:pPr>
            <a:r>
              <a:rPr lang="en-US" b="1" i="1" dirty="0" smtClean="0">
                <a:solidFill>
                  <a:srgbClr val="002060"/>
                </a:solidFill>
              </a:rPr>
              <a:t>(</a:t>
            </a:r>
            <a:r>
              <a:rPr lang="en-US" b="1" i="1" dirty="0" err="1" smtClean="0">
                <a:solidFill>
                  <a:srgbClr val="002060"/>
                </a:solidFill>
              </a:rPr>
              <a:t>Metanalysis</a:t>
            </a:r>
            <a:r>
              <a:rPr lang="en-US" b="1" i="1" dirty="0" smtClean="0">
                <a:solidFill>
                  <a:srgbClr val="002060"/>
                </a:solidFill>
              </a:rPr>
              <a:t> from 11 controlled trials (2009) )</a:t>
            </a:r>
          </a:p>
          <a:p>
            <a:endParaRPr lang="en-US" b="1" i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Improves mortality after coronary </a:t>
            </a:r>
            <a:r>
              <a:rPr lang="en-US" b="1" dirty="0" err="1" smtClean="0">
                <a:solidFill>
                  <a:srgbClr val="002060"/>
                </a:solidFill>
              </a:rPr>
              <a:t>revascularisation</a:t>
            </a:r>
            <a:r>
              <a:rPr lang="en-US" b="1" dirty="0" smtClean="0">
                <a:solidFill>
                  <a:srgbClr val="002060"/>
                </a:solidFill>
              </a:rPr>
              <a:t> compared to standard therapy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i="1" dirty="0" smtClean="0">
                <a:solidFill>
                  <a:srgbClr val="002060"/>
                </a:solidFill>
              </a:rPr>
              <a:t>(Critical Care 2011)</a:t>
            </a:r>
          </a:p>
          <a:p>
            <a:endParaRPr lang="en-US" b="1" i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Improves survival as well as </a:t>
            </a:r>
            <a:r>
              <a:rPr lang="en-US" b="1" dirty="0" err="1" smtClean="0">
                <a:solidFill>
                  <a:srgbClr val="002060"/>
                </a:solidFill>
              </a:rPr>
              <a:t>hemodynamics</a:t>
            </a:r>
            <a:r>
              <a:rPr lang="en-US" b="1" dirty="0" smtClean="0">
                <a:solidFill>
                  <a:srgbClr val="002060"/>
                </a:solidFill>
              </a:rPr>
              <a:t> compared to </a:t>
            </a:r>
            <a:r>
              <a:rPr lang="en-US" b="1" dirty="0" err="1" smtClean="0">
                <a:solidFill>
                  <a:srgbClr val="002060"/>
                </a:solidFill>
              </a:rPr>
              <a:t>dobutamine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en-US" b="1" i="1" dirty="0" smtClean="0">
                <a:solidFill>
                  <a:srgbClr val="002060"/>
                </a:solidFill>
              </a:rPr>
              <a:t>( </a:t>
            </a:r>
            <a:r>
              <a:rPr lang="en-US" b="1" i="1" dirty="0" err="1" smtClean="0">
                <a:solidFill>
                  <a:srgbClr val="002060"/>
                </a:solidFill>
              </a:rPr>
              <a:t>metanalysis</a:t>
            </a:r>
            <a:r>
              <a:rPr lang="en-US" b="1" i="1" dirty="0" smtClean="0">
                <a:solidFill>
                  <a:srgbClr val="002060"/>
                </a:solidFill>
              </a:rPr>
              <a:t> -- International Journal of Cardiology 2010)</a:t>
            </a:r>
            <a:endParaRPr lang="en-IN" sz="2800" b="1" i="1" dirty="0" smtClean="0">
              <a:solidFill>
                <a:srgbClr val="002060"/>
              </a:solidFill>
            </a:endParaRPr>
          </a:p>
          <a:p>
            <a:endParaRPr lang="en-IN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Levosimendan</a:t>
            </a:r>
            <a:r>
              <a:rPr lang="en-US" b="1" dirty="0" smtClean="0"/>
              <a:t> cost analysis?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Cost of </a:t>
            </a:r>
            <a:r>
              <a:rPr lang="en-US" dirty="0" err="1" smtClean="0"/>
              <a:t>Levosimendan</a:t>
            </a:r>
            <a:r>
              <a:rPr lang="en-US" dirty="0" smtClean="0"/>
              <a:t> (2.5mg/5ml) ~  10 times cost of </a:t>
            </a:r>
            <a:r>
              <a:rPr lang="en-US" dirty="0" err="1" smtClean="0"/>
              <a:t>dobutamine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However it is shown to be cost effective when compared to standard </a:t>
            </a:r>
            <a:r>
              <a:rPr lang="en-US" dirty="0" err="1" smtClean="0"/>
              <a:t>inotropic</a:t>
            </a:r>
            <a:r>
              <a:rPr lang="en-US" dirty="0" smtClean="0"/>
              <a:t> agents in acute severe low output heart failure considering re-</a:t>
            </a:r>
            <a:r>
              <a:rPr lang="en-US" dirty="0" err="1" smtClean="0"/>
              <a:t>hospitalisation</a:t>
            </a:r>
            <a:r>
              <a:rPr lang="en-US" dirty="0" smtClean="0"/>
              <a:t> rates. </a:t>
            </a:r>
          </a:p>
          <a:p>
            <a:pPr fontAlgn="base">
              <a:buNone/>
            </a:pPr>
            <a:r>
              <a:rPr lang="en-US" sz="1800" b="1" i="1" dirty="0" smtClean="0"/>
              <a:t> 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Final word on </a:t>
            </a:r>
            <a:r>
              <a:rPr lang="en-US" b="1" dirty="0" err="1" smtClean="0"/>
              <a:t>Levosimendan</a:t>
            </a:r>
            <a:r>
              <a:rPr lang="en-US" b="1" dirty="0" smtClean="0"/>
              <a:t>?-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Only intravenous positive </a:t>
            </a:r>
            <a:r>
              <a:rPr lang="en-US" dirty="0" err="1" smtClean="0"/>
              <a:t>inotrope</a:t>
            </a:r>
            <a:r>
              <a:rPr lang="en-US" dirty="0" smtClean="0"/>
              <a:t> that has had a mortality benefit consistently.</a:t>
            </a:r>
          </a:p>
          <a:p>
            <a:endParaRPr lang="en-US" dirty="0" smtClean="0"/>
          </a:p>
          <a:p>
            <a:r>
              <a:rPr lang="en-US" dirty="0" smtClean="0"/>
              <a:t>Plenty of theoretical advantages over standard </a:t>
            </a:r>
            <a:r>
              <a:rPr lang="en-US" dirty="0" err="1" smtClean="0"/>
              <a:t>inotropes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Uniform physiological benefits for coronary, renal and </a:t>
            </a:r>
            <a:r>
              <a:rPr lang="en-US" dirty="0" err="1" smtClean="0"/>
              <a:t>g.i</a:t>
            </a:r>
            <a:r>
              <a:rPr lang="en-US" dirty="0" smtClean="0"/>
              <a:t> systems</a:t>
            </a:r>
          </a:p>
          <a:p>
            <a:endParaRPr lang="en-US" dirty="0" smtClean="0"/>
          </a:p>
          <a:p>
            <a:r>
              <a:rPr lang="en-US" dirty="0" smtClean="0"/>
              <a:t>Hypotension may be the main reason negating its efficacy</a:t>
            </a:r>
          </a:p>
          <a:p>
            <a:endParaRPr lang="en-US" dirty="0" smtClean="0"/>
          </a:p>
          <a:p>
            <a:r>
              <a:rPr lang="en-US" i="1" dirty="0" smtClean="0">
                <a:solidFill>
                  <a:srgbClr val="C00000"/>
                </a:solidFill>
              </a:rPr>
              <a:t>ESC: Recommended as second line </a:t>
            </a:r>
            <a:r>
              <a:rPr lang="en-US" i="1" dirty="0" err="1" smtClean="0">
                <a:solidFill>
                  <a:srgbClr val="C00000"/>
                </a:solidFill>
              </a:rPr>
              <a:t>inotrope</a:t>
            </a:r>
            <a:r>
              <a:rPr lang="en-US" i="1" dirty="0" smtClean="0">
                <a:solidFill>
                  <a:srgbClr val="C00000"/>
                </a:solidFill>
              </a:rPr>
              <a:t> (</a:t>
            </a:r>
            <a:r>
              <a:rPr lang="en-US" i="1" dirty="0" err="1" smtClean="0">
                <a:solidFill>
                  <a:srgbClr val="C00000"/>
                </a:solidFill>
              </a:rPr>
              <a:t>IIa,B</a:t>
            </a:r>
            <a:r>
              <a:rPr lang="en-US" i="1" dirty="0" smtClean="0">
                <a:solidFill>
                  <a:srgbClr val="C00000"/>
                </a:solidFill>
              </a:rPr>
              <a:t>) for AHFS</a:t>
            </a:r>
          </a:p>
          <a:p>
            <a:r>
              <a:rPr lang="en-US" i="1" dirty="0" smtClean="0">
                <a:solidFill>
                  <a:srgbClr val="C00000"/>
                </a:solidFill>
              </a:rPr>
              <a:t>Approved in Europe, Asia, South America &amp; Australia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DIGOXIN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17638"/>
            <a:ext cx="3392583" cy="47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333460" y="1417638"/>
            <a:ext cx="435333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purified glycoside extracted from foxglove plant (Digitalis </a:t>
            </a:r>
            <a:r>
              <a:rPr lang="en-US" sz="2400" dirty="0" err="1" smtClean="0"/>
              <a:t>lanata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Discovered &amp; described by </a:t>
            </a:r>
            <a:r>
              <a:rPr lang="en-US" sz="2400" dirty="0" smtClean="0">
                <a:solidFill>
                  <a:srgbClr val="FF0000"/>
                </a:solidFill>
              </a:rPr>
              <a:t>William Withering in 1785</a:t>
            </a:r>
          </a:p>
          <a:p>
            <a:pPr>
              <a:buNone/>
            </a:pPr>
            <a:r>
              <a:rPr lang="en-US" sz="2400" dirty="0" smtClean="0"/>
              <a:t>-English botanist, geologist, chemist &amp; physician</a:t>
            </a:r>
          </a:p>
          <a:p>
            <a:endParaRPr lang="en-US" sz="2400" dirty="0" smtClean="0"/>
          </a:p>
          <a:p>
            <a:r>
              <a:rPr lang="en-US" sz="2400" dirty="0" smtClean="0"/>
              <a:t>Initially a routine drug for ‘dropsy’ (edema)</a:t>
            </a:r>
          </a:p>
          <a:p>
            <a:endParaRPr lang="en-US" sz="2400" dirty="0" smtClean="0"/>
          </a:p>
          <a:p>
            <a:r>
              <a:rPr lang="en-US" sz="2400" dirty="0" smtClean="0"/>
              <a:t>Oldest CVS drug that is still being used (&gt;200years)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881" y="464233"/>
            <a:ext cx="8118389" cy="1378421"/>
          </a:xfrm>
        </p:spPr>
        <p:txBody>
          <a:bodyPr>
            <a:normAutofit/>
          </a:bodyPr>
          <a:lstStyle/>
          <a:p>
            <a:r>
              <a:rPr sz="4000"/>
              <a:t>Inotrope=no of cross_bridges activated</a:t>
            </a:r>
            <a:endParaRPr lang="en-US" dirty="0"/>
          </a:p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7708" y="1399309"/>
            <a:ext cx="8167816" cy="223058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sz="2900"/>
              <a:t>Amount of ca available to bind troponin c</a:t>
            </a:r>
          </a:p>
          <a:p>
            <a:pPr lvl="0"/>
            <a:r>
              <a:rPr sz="2900"/>
              <a:t>Can affinity of troponin c</a:t>
            </a:r>
            <a:endParaRPr/>
          </a:p>
          <a:p>
            <a:pPr lvl="0"/>
            <a:r>
              <a:rPr sz="2900"/>
              <a:t>Alternation at the level of cross bridging=promotion of cross bridges state, cross bridges force production, duration of cross bridges state</a:t>
            </a:r>
            <a:endParaRPr/>
          </a:p>
          <a:p>
            <a:pPr lvl="0"/>
            <a:endParaRPr/>
          </a:p>
          <a:p>
            <a:pPr lvl="0"/>
            <a:endParaRPr/>
          </a:p>
          <a:p>
            <a:pPr lvl="0"/>
            <a:endParaRPr/>
          </a:p>
        </p:txBody>
      </p:sp>
      <p:pic>
        <p:nvPicPr>
          <p:cNvPr id="4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172" y="3629891"/>
            <a:ext cx="4203192" cy="3022947"/>
          </a:xfrm>
          <a:prstGeom prst="rect">
            <a:avLst/>
          </a:prstGeom>
        </p:spPr>
      </p:pic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xmlns:m="http://schemas.openxmlformats.org/officeDocument/2006/math" val="186699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12053"/>
          </a:xfrm>
        </p:spPr>
        <p:txBody>
          <a:bodyPr/>
          <a:lstStyle/>
          <a:p>
            <a:r>
              <a:rPr lang="en-US" b="1" dirty="0" err="1" smtClean="0"/>
              <a:t>Digoxin</a:t>
            </a:r>
            <a:r>
              <a:rPr lang="en-US" b="1" dirty="0" smtClean="0"/>
              <a:t> -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788727" cy="280554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Potent inhibitor of cellular Na-K ATP-</a:t>
            </a:r>
            <a:r>
              <a:rPr lang="en-US" dirty="0" err="1" smtClean="0"/>
              <a:t>ase</a:t>
            </a:r>
            <a:r>
              <a:rPr lang="en-US" dirty="0" smtClean="0"/>
              <a:t> -- blunts Ca extrusion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Positive </a:t>
            </a:r>
            <a:r>
              <a:rPr lang="en-US" dirty="0" err="1" smtClean="0">
                <a:solidFill>
                  <a:srgbClr val="FF0000"/>
                </a:solidFill>
              </a:rPr>
              <a:t>inotropy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      LVEDP, LVEDV &amp;LVESV 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Negative </a:t>
            </a:r>
            <a:r>
              <a:rPr lang="en-US" dirty="0" err="1" smtClean="0">
                <a:solidFill>
                  <a:srgbClr val="FF0000"/>
                </a:solidFill>
              </a:rPr>
              <a:t>chronotropy</a:t>
            </a:r>
            <a:r>
              <a:rPr lang="en-US" dirty="0" smtClean="0">
                <a:solidFill>
                  <a:srgbClr val="FF0000"/>
                </a:solidFill>
              </a:rPr>
              <a:t> and </a:t>
            </a:r>
            <a:r>
              <a:rPr lang="en-US" dirty="0" err="1" smtClean="0">
                <a:solidFill>
                  <a:srgbClr val="FF0000"/>
                </a:solidFill>
              </a:rPr>
              <a:t>dromotropy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 </a:t>
            </a:r>
            <a:r>
              <a:rPr lang="en-US" dirty="0" err="1" smtClean="0"/>
              <a:t>vagal</a:t>
            </a:r>
            <a:r>
              <a:rPr lang="en-US" dirty="0" smtClean="0"/>
              <a:t> action)</a:t>
            </a:r>
          </a:p>
          <a:p>
            <a:r>
              <a:rPr lang="en-US" dirty="0" smtClean="0"/>
              <a:t>Increased </a:t>
            </a:r>
            <a:r>
              <a:rPr lang="en-US" dirty="0" err="1" smtClean="0"/>
              <a:t>baroreceptor</a:t>
            </a:r>
            <a:r>
              <a:rPr lang="en-US" dirty="0" smtClean="0"/>
              <a:t> sensitization--withdrawal of sympathetic stimulation-</a:t>
            </a:r>
            <a:r>
              <a:rPr lang="en-US" dirty="0" smtClean="0">
                <a:solidFill>
                  <a:srgbClr val="FF0000"/>
                </a:solidFill>
              </a:rPr>
              <a:t>- </a:t>
            </a:r>
            <a:r>
              <a:rPr lang="en-US" dirty="0" err="1" smtClean="0">
                <a:solidFill>
                  <a:srgbClr val="FF0000"/>
                </a:solidFill>
              </a:rPr>
              <a:t>vasodilation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Decreases </a:t>
            </a:r>
            <a:r>
              <a:rPr lang="en-US" dirty="0" err="1" smtClean="0"/>
              <a:t>neurohormonal</a:t>
            </a:r>
            <a:r>
              <a:rPr lang="en-US" dirty="0" smtClean="0"/>
              <a:t> activation</a:t>
            </a:r>
          </a:p>
          <a:p>
            <a:r>
              <a:rPr lang="en-US" dirty="0" smtClean="0"/>
              <a:t>Induces </a:t>
            </a:r>
            <a:r>
              <a:rPr lang="en-US" dirty="0" err="1" smtClean="0">
                <a:solidFill>
                  <a:srgbClr val="FF0000"/>
                </a:solidFill>
              </a:rPr>
              <a:t>diuresis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4946073"/>
            <a:ext cx="588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8473" y="4405744"/>
            <a:ext cx="6331527" cy="238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0707"/>
          </a:xfrm>
        </p:spPr>
        <p:txBody>
          <a:bodyPr/>
          <a:lstStyle/>
          <a:p>
            <a:r>
              <a:rPr lang="en-US" b="1" dirty="0" err="1" smtClean="0"/>
              <a:t>Digoxin</a:t>
            </a:r>
            <a:r>
              <a:rPr lang="en-US" b="1" dirty="0" smtClean="0"/>
              <a:t>- Pharmacology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u="sng" dirty="0" smtClean="0"/>
              <a:t>Oral administration</a:t>
            </a:r>
          </a:p>
          <a:p>
            <a:r>
              <a:rPr lang="en-US" dirty="0" smtClean="0"/>
              <a:t>T-half = 40 hours ( So steady state in around a week)</a:t>
            </a:r>
          </a:p>
          <a:p>
            <a:pPr>
              <a:buNone/>
            </a:pPr>
            <a:r>
              <a:rPr lang="en-US" dirty="0" smtClean="0"/>
              <a:t>                                          -----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Digitalization</a:t>
            </a:r>
          </a:p>
          <a:p>
            <a:r>
              <a:rPr lang="en-US" dirty="0" smtClean="0"/>
              <a:t>Bioavailability : 60-80%</a:t>
            </a:r>
          </a:p>
          <a:p>
            <a:r>
              <a:rPr lang="en-US" dirty="0" smtClean="0"/>
              <a:t>Onset ~ 2hours ; Peak effect ~ 2-6 hours</a:t>
            </a:r>
          </a:p>
          <a:p>
            <a:r>
              <a:rPr lang="en-US" dirty="0" smtClean="0"/>
              <a:t>Better taken in empty stomach</a:t>
            </a:r>
          </a:p>
          <a:p>
            <a:r>
              <a:rPr lang="en-US" dirty="0" smtClean="0"/>
              <a:t>Intestinal absorption is inhibited by P-glycoprotein on </a:t>
            </a:r>
            <a:r>
              <a:rPr lang="en-US" dirty="0" err="1" smtClean="0"/>
              <a:t>enterocytes</a:t>
            </a:r>
            <a:r>
              <a:rPr lang="en-US" dirty="0" smtClean="0"/>
              <a:t> (an efflux protein)</a:t>
            </a:r>
          </a:p>
          <a:p>
            <a:r>
              <a:rPr lang="en-US" dirty="0" smtClean="0"/>
              <a:t>Large volume of distribution (500litres)</a:t>
            </a:r>
          </a:p>
          <a:p>
            <a:r>
              <a:rPr lang="en-US" dirty="0" smtClean="0"/>
              <a:t>Crosses BBB and placenta</a:t>
            </a:r>
          </a:p>
          <a:p>
            <a:r>
              <a:rPr lang="en-US" dirty="0" smtClean="0"/>
              <a:t>25% bound to plasma proteins</a:t>
            </a:r>
          </a:p>
          <a:p>
            <a:r>
              <a:rPr lang="en-US" dirty="0" smtClean="0"/>
              <a:t>Excretion – 70-80% unchanged by renal (1</a:t>
            </a:r>
            <a:r>
              <a:rPr lang="en-US" baseline="30000" dirty="0" smtClean="0"/>
              <a:t>st</a:t>
            </a:r>
            <a:r>
              <a:rPr lang="en-US" dirty="0" smtClean="0"/>
              <a:t> order kinetics)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307"/>
          </a:xfrm>
        </p:spPr>
        <p:txBody>
          <a:bodyPr/>
          <a:lstStyle/>
          <a:p>
            <a:r>
              <a:rPr lang="en-US" b="1" dirty="0" smtClean="0"/>
              <a:t>Oral </a:t>
            </a:r>
            <a:r>
              <a:rPr lang="en-US" b="1" dirty="0" err="1" smtClean="0"/>
              <a:t>digoxin</a:t>
            </a:r>
            <a:r>
              <a:rPr lang="en-US" b="1" dirty="0" smtClean="0"/>
              <a:t>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en-US" dirty="0" smtClean="0"/>
              <a:t>Narrow therapeutic levels (0.5-1.5ng/ml)</a:t>
            </a:r>
          </a:p>
          <a:p>
            <a:pPr>
              <a:buFontTx/>
              <a:buChar char="-"/>
            </a:pPr>
            <a:r>
              <a:rPr lang="en-US" b="1" dirty="0" smtClean="0"/>
              <a:t>Body weight, age, renal function</a:t>
            </a:r>
          </a:p>
          <a:p>
            <a:pPr>
              <a:buFontTx/>
              <a:buChar char="-"/>
            </a:pPr>
            <a:r>
              <a:rPr lang="en-US" dirty="0" smtClean="0"/>
              <a:t>For sick patients – loading dose(rapid digitalization)</a:t>
            </a:r>
          </a:p>
          <a:p>
            <a:pPr>
              <a:buNone/>
            </a:pPr>
            <a:endParaRPr lang="en-US" b="1" u="sng" dirty="0" smtClean="0"/>
          </a:p>
          <a:p>
            <a:pPr>
              <a:buNone/>
            </a:pPr>
            <a:r>
              <a:rPr lang="en-US" b="1" u="sng" dirty="0" smtClean="0"/>
              <a:t>Loading dose: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C00000"/>
                </a:solidFill>
              </a:rPr>
              <a:t>~20- 45 µg/kg (</a:t>
            </a:r>
            <a:r>
              <a:rPr lang="en-US" dirty="0" err="1" smtClean="0">
                <a:solidFill>
                  <a:srgbClr val="C00000"/>
                </a:solidFill>
              </a:rPr>
              <a:t>paed</a:t>
            </a:r>
            <a:r>
              <a:rPr lang="en-US" dirty="0" smtClean="0">
                <a:solidFill>
                  <a:srgbClr val="C00000"/>
                </a:solidFill>
              </a:rPr>
              <a:t>) / 10-15 µg/kg (adults)</a:t>
            </a:r>
          </a:p>
          <a:p>
            <a:pPr>
              <a:buNone/>
            </a:pPr>
            <a:r>
              <a:rPr lang="en-US" sz="2000" dirty="0" smtClean="0"/>
              <a:t>1/2 total dose initially--1/4 dose every 4-6 hours twice</a:t>
            </a:r>
          </a:p>
          <a:p>
            <a:pPr>
              <a:buNone/>
            </a:pPr>
            <a:r>
              <a:rPr lang="en-US" sz="2000" b="1" dirty="0" smtClean="0"/>
              <a:t>(Presently recommended only for AF rate control)</a:t>
            </a:r>
          </a:p>
          <a:p>
            <a:pPr>
              <a:buNone/>
            </a:pPr>
            <a:endParaRPr lang="en-US" b="1" u="sng" dirty="0" smtClean="0"/>
          </a:p>
          <a:p>
            <a:pPr>
              <a:buNone/>
            </a:pPr>
            <a:r>
              <a:rPr lang="en-US" b="1" u="sng" dirty="0" smtClean="0"/>
              <a:t>Maintenance dose: </a:t>
            </a:r>
            <a:r>
              <a:rPr lang="en-US" b="1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~10µg/kg (</a:t>
            </a:r>
            <a:r>
              <a:rPr lang="en-US" dirty="0" err="1" smtClean="0">
                <a:solidFill>
                  <a:srgbClr val="C00000"/>
                </a:solidFill>
              </a:rPr>
              <a:t>paed</a:t>
            </a:r>
            <a:r>
              <a:rPr lang="en-US" dirty="0" smtClean="0">
                <a:solidFill>
                  <a:srgbClr val="C00000"/>
                </a:solidFill>
              </a:rPr>
              <a:t>) &amp; ~5 µg/kg (adult)</a:t>
            </a:r>
            <a:r>
              <a:rPr lang="en-US" dirty="0" smtClean="0"/>
              <a:t>                           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                                                      </a:t>
            </a:r>
            <a:r>
              <a:rPr lang="en-US" sz="2000" dirty="0" smtClean="0">
                <a:solidFill>
                  <a:srgbClr val="C00000"/>
                </a:solidFill>
              </a:rPr>
              <a:t>(~ 1/4</a:t>
            </a:r>
            <a:r>
              <a:rPr lang="en-US" sz="2000" baseline="30000" dirty="0" smtClean="0">
                <a:solidFill>
                  <a:srgbClr val="C00000"/>
                </a:solidFill>
              </a:rPr>
              <a:t>th</a:t>
            </a:r>
            <a:r>
              <a:rPr lang="en-US" sz="2000" dirty="0" smtClean="0">
                <a:solidFill>
                  <a:srgbClr val="C00000"/>
                </a:solidFill>
              </a:rPr>
              <a:t> of loading dose)</a:t>
            </a:r>
          </a:p>
          <a:p>
            <a:pPr>
              <a:buNone/>
            </a:pPr>
            <a:endParaRPr lang="en-US" sz="20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000" b="1" i="1" dirty="0" smtClean="0">
                <a:solidFill>
                  <a:srgbClr val="C00000"/>
                </a:solidFill>
              </a:rPr>
              <a:t>~ 0.125- 0.25mg for an adult male with HF and normal renal function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50598"/>
          </a:xfrm>
        </p:spPr>
        <p:txBody>
          <a:bodyPr/>
          <a:lstStyle/>
          <a:p>
            <a:r>
              <a:rPr lang="en-US" b="1" dirty="0" err="1" smtClean="0"/>
              <a:t>Digoxin</a:t>
            </a:r>
            <a:r>
              <a:rPr lang="en-US" b="1" dirty="0" smtClean="0"/>
              <a:t> –  </a:t>
            </a:r>
            <a:r>
              <a:rPr lang="en-US" b="1" dirty="0" err="1" smtClean="0"/>
              <a:t>i.v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Can cause systemic as well as coronary vasoconstriction (avoided by administration over 20-30mins)</a:t>
            </a:r>
          </a:p>
          <a:p>
            <a:r>
              <a:rPr lang="en-US" dirty="0" smtClean="0"/>
              <a:t>When carefully used is </a:t>
            </a:r>
            <a:r>
              <a:rPr lang="en-US" dirty="0" err="1" smtClean="0"/>
              <a:t>hemodynamically</a:t>
            </a:r>
            <a:r>
              <a:rPr lang="en-US" dirty="0" smtClean="0"/>
              <a:t> beneficial for AHFS.</a:t>
            </a:r>
          </a:p>
          <a:p>
            <a:r>
              <a:rPr lang="en-US" dirty="0" smtClean="0"/>
              <a:t>Effects see within an hour.</a:t>
            </a:r>
          </a:p>
          <a:p>
            <a:r>
              <a:rPr lang="en-US" dirty="0" smtClean="0"/>
              <a:t>However not recommended by international guidelines due to lack of evidence.</a:t>
            </a:r>
            <a:endParaRPr lang="en-IN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b="1" dirty="0" err="1" smtClean="0"/>
              <a:t>Digoxin</a:t>
            </a:r>
            <a:r>
              <a:rPr lang="en-US" b="1" dirty="0" smtClean="0"/>
              <a:t>- side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Dose dependent</a:t>
            </a:r>
          </a:p>
          <a:p>
            <a:r>
              <a:rPr lang="en-US" dirty="0" smtClean="0"/>
              <a:t>~ 5-20% </a:t>
            </a:r>
          </a:p>
          <a:p>
            <a:pPr>
              <a:buNone/>
            </a:pPr>
            <a:r>
              <a:rPr lang="en-US" sz="1800" dirty="0" smtClean="0"/>
              <a:t>( 15-20% serious side effects)</a:t>
            </a:r>
          </a:p>
          <a:p>
            <a:pPr>
              <a:buNone/>
            </a:pPr>
            <a:r>
              <a:rPr lang="en-US" sz="1800" dirty="0" smtClean="0"/>
              <a:t>(~ 50% is cardiac toxicity)</a:t>
            </a:r>
          </a:p>
          <a:p>
            <a:r>
              <a:rPr lang="en-US" dirty="0" smtClean="0"/>
              <a:t>GI: nausea, vomiting, intestinal pain, hemorrhagic necrosis</a:t>
            </a:r>
          </a:p>
          <a:p>
            <a:r>
              <a:rPr lang="en-US" dirty="0" smtClean="0"/>
              <a:t>CVS: Almost any </a:t>
            </a:r>
            <a:r>
              <a:rPr lang="en-US" dirty="0" err="1" smtClean="0"/>
              <a:t>arrythmias</a:t>
            </a:r>
            <a:endParaRPr lang="en-US" dirty="0" smtClean="0"/>
          </a:p>
          <a:p>
            <a:r>
              <a:rPr lang="en-US" dirty="0" smtClean="0"/>
              <a:t>CNS: blurring/yellow vision, delirium, headache, confusion, depression, hallucination</a:t>
            </a:r>
          </a:p>
          <a:p>
            <a:r>
              <a:rPr lang="en-US" dirty="0" err="1" smtClean="0"/>
              <a:t>Thromobocytopenia</a:t>
            </a:r>
            <a:r>
              <a:rPr lang="en-US" dirty="0" smtClean="0"/>
              <a:t>, </a:t>
            </a:r>
            <a:r>
              <a:rPr lang="en-US" dirty="0" err="1" smtClean="0"/>
              <a:t>gynaecomastia</a:t>
            </a:r>
            <a:r>
              <a:rPr lang="en-US" dirty="0" smtClean="0"/>
              <a:t>, skin reaction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47580"/>
          </a:xfrm>
        </p:spPr>
        <p:txBody>
          <a:bodyPr/>
          <a:lstStyle/>
          <a:p>
            <a:r>
              <a:rPr lang="en-US" b="1" dirty="0" err="1" smtClean="0"/>
              <a:t>Digoxin</a:t>
            </a:r>
            <a:r>
              <a:rPr lang="en-US" b="1" dirty="0" smtClean="0"/>
              <a:t> effect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80510" y="1413164"/>
            <a:ext cx="540802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7201" y="1607124"/>
            <a:ext cx="24799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STD with inverted/biphasic T waves (‘Inverted tick-mark’)</a:t>
            </a:r>
          </a:p>
          <a:p>
            <a:r>
              <a:rPr lang="en-US" sz="2400" b="1" dirty="0" smtClean="0"/>
              <a:t>QT shortening</a:t>
            </a:r>
          </a:p>
          <a:p>
            <a:r>
              <a:rPr lang="en-US" sz="2400" b="1" dirty="0" smtClean="0"/>
              <a:t>Prominent U waves</a:t>
            </a:r>
          </a:p>
          <a:p>
            <a:r>
              <a:rPr lang="en-US" sz="2400" b="1" dirty="0" smtClean="0"/>
              <a:t>PR prolongation</a:t>
            </a:r>
          </a:p>
          <a:p>
            <a:r>
              <a:rPr lang="en-US" sz="2400" b="1" dirty="0" smtClean="0"/>
              <a:t>Peaking of T waves</a:t>
            </a:r>
            <a:endParaRPr lang="en-I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Digoxin</a:t>
            </a:r>
            <a:r>
              <a:rPr lang="en-US" b="1" dirty="0" smtClean="0"/>
              <a:t> – Drug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fontAlgn="t"/>
            <a:endParaRPr lang="en-IN" dirty="0" smtClean="0"/>
          </a:p>
          <a:p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89712" y="1600200"/>
          <a:ext cx="6830288" cy="4592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786"/>
                <a:gridCol w="853786"/>
                <a:gridCol w="853786"/>
                <a:gridCol w="853786"/>
                <a:gridCol w="853786"/>
                <a:gridCol w="853786"/>
                <a:gridCol w="853786"/>
                <a:gridCol w="853786"/>
              </a:tblGrid>
              <a:tr h="5740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40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40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40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40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40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40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40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83673"/>
          </a:xfrm>
        </p:spPr>
        <p:txBody>
          <a:bodyPr/>
          <a:lstStyle/>
          <a:p>
            <a:r>
              <a:rPr lang="en-US" b="1" dirty="0" err="1" smtClean="0"/>
              <a:t>Digoxin</a:t>
            </a:r>
            <a:r>
              <a:rPr lang="en-US" b="1" dirty="0" smtClean="0"/>
              <a:t> toxicity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74618"/>
            <a:ext cx="7467600" cy="5199334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Hospitalisation</a:t>
            </a:r>
            <a:r>
              <a:rPr lang="en-US" dirty="0" smtClean="0"/>
              <a:t> for suspected toxicity in DIG ~ 2%</a:t>
            </a:r>
          </a:p>
          <a:p>
            <a:r>
              <a:rPr lang="en-US" dirty="0" smtClean="0"/>
              <a:t>Dig-arrhythmia at 1.7ng/ml ~ 10% &amp; at 2.5ng/ml ~ 50%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Caution in elderly, females, CKD, drug interaction, cardiac </a:t>
            </a:r>
            <a:r>
              <a:rPr lang="en-US" dirty="0" err="1" smtClean="0">
                <a:solidFill>
                  <a:srgbClr val="C00000"/>
                </a:solidFill>
              </a:rPr>
              <a:t>amyloidosis</a:t>
            </a:r>
            <a:r>
              <a:rPr lang="en-US" dirty="0" smtClean="0">
                <a:solidFill>
                  <a:srgbClr val="C00000"/>
                </a:solidFill>
              </a:rPr>
              <a:t>, hypothyroidism, </a:t>
            </a:r>
            <a:r>
              <a:rPr lang="en-US" dirty="0" err="1" smtClean="0">
                <a:solidFill>
                  <a:srgbClr val="C00000"/>
                </a:solidFill>
              </a:rPr>
              <a:t>hypokalemia</a:t>
            </a:r>
            <a:r>
              <a:rPr lang="en-US" dirty="0" smtClean="0">
                <a:solidFill>
                  <a:srgbClr val="C00000"/>
                </a:solidFill>
              </a:rPr>
              <a:t>, hypoxia, severe acid-base imbalances</a:t>
            </a:r>
          </a:p>
          <a:p>
            <a:endParaRPr lang="en-US" dirty="0" smtClean="0"/>
          </a:p>
          <a:p>
            <a:r>
              <a:rPr lang="en-US" dirty="0" smtClean="0"/>
              <a:t>Ideal SDC  is </a:t>
            </a:r>
            <a:r>
              <a:rPr lang="en-US" dirty="0" smtClean="0">
                <a:solidFill>
                  <a:srgbClr val="C00000"/>
                </a:solidFill>
              </a:rPr>
              <a:t>0.7-1.3ng/ml</a:t>
            </a:r>
          </a:p>
          <a:p>
            <a:r>
              <a:rPr lang="en-US" b="1" i="1" dirty="0" smtClean="0"/>
              <a:t>SDC recommended for high risk patients ~ 14-21 days after initiation </a:t>
            </a:r>
            <a:r>
              <a:rPr lang="en-US" b="1" i="1" dirty="0" err="1" smtClean="0"/>
              <a:t>atleast</a:t>
            </a:r>
            <a:r>
              <a:rPr lang="en-US" b="1" i="1" dirty="0" smtClean="0"/>
              <a:t> 8hours after previous </a:t>
            </a:r>
            <a:r>
              <a:rPr lang="en-US" b="1" i="1" dirty="0" err="1" smtClean="0"/>
              <a:t>digoxin</a:t>
            </a:r>
            <a:r>
              <a:rPr lang="en-US" b="1" i="1" dirty="0" smtClean="0"/>
              <a:t> dose.</a:t>
            </a:r>
          </a:p>
          <a:p>
            <a:endParaRPr lang="en-US" i="1" dirty="0" smtClean="0"/>
          </a:p>
          <a:p>
            <a:r>
              <a:rPr lang="en-US" dirty="0" smtClean="0"/>
              <a:t>GI symptoms, CNS symptoms, various </a:t>
            </a:r>
            <a:r>
              <a:rPr lang="en-US" dirty="0" err="1" smtClean="0"/>
              <a:t>arhhythmias</a:t>
            </a:r>
            <a:r>
              <a:rPr lang="en-US" dirty="0" smtClean="0"/>
              <a:t>, </a:t>
            </a:r>
            <a:r>
              <a:rPr lang="en-US" dirty="0" err="1" smtClean="0"/>
              <a:t>hyperkalemia</a:t>
            </a:r>
            <a:r>
              <a:rPr lang="en-US" dirty="0" smtClean="0"/>
              <a:t> should provoke suspicion.</a:t>
            </a:r>
          </a:p>
          <a:p>
            <a:endParaRPr lang="en-US" dirty="0" smtClean="0"/>
          </a:p>
          <a:p>
            <a:r>
              <a:rPr lang="en-US" b="1" dirty="0" smtClean="0"/>
              <a:t>Stop </a:t>
            </a:r>
            <a:r>
              <a:rPr lang="en-US" b="1" dirty="0" err="1" smtClean="0"/>
              <a:t>digoxin</a:t>
            </a:r>
            <a:r>
              <a:rPr lang="en-US" b="1" dirty="0" smtClean="0"/>
              <a:t>, correction of precipitants, treatment of </a:t>
            </a:r>
            <a:r>
              <a:rPr lang="en-US" b="1" dirty="0" err="1" smtClean="0"/>
              <a:t>arhhythmias</a:t>
            </a:r>
            <a:r>
              <a:rPr lang="en-US" b="1" dirty="0" smtClean="0"/>
              <a:t>, </a:t>
            </a:r>
            <a:r>
              <a:rPr lang="en-US" b="1" dirty="0" err="1" smtClean="0"/>
              <a:t>Digibind</a:t>
            </a:r>
            <a:r>
              <a:rPr lang="en-US" b="1" dirty="0" smtClean="0"/>
              <a:t> Abs for </a:t>
            </a:r>
            <a:r>
              <a:rPr lang="en-US" b="1" dirty="0" err="1" smtClean="0"/>
              <a:t>lifethreatening</a:t>
            </a:r>
            <a:r>
              <a:rPr lang="en-US" b="1" dirty="0" smtClean="0"/>
              <a:t> arrhythmias and dialysis for </a:t>
            </a:r>
            <a:r>
              <a:rPr lang="en-US" b="1" dirty="0" err="1" smtClean="0"/>
              <a:t>hyperkalemia</a:t>
            </a:r>
            <a:r>
              <a:rPr lang="en-US" b="1" dirty="0" smtClean="0"/>
              <a:t>.</a:t>
            </a:r>
          </a:p>
          <a:p>
            <a:endParaRPr lang="en-US" i="1" dirty="0" smtClean="0"/>
          </a:p>
          <a:p>
            <a:pPr>
              <a:buNone/>
            </a:pPr>
            <a:endParaRPr lang="en-US" i="1" dirty="0" smtClean="0"/>
          </a:p>
          <a:p>
            <a:endParaRPr lang="en-US" dirty="0" smtClean="0"/>
          </a:p>
          <a:p>
            <a:endParaRPr lang="en-IN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*important of measuring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digoxin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level </a:t>
            </a:r>
          </a:p>
          <a:p>
            <a:pPr>
              <a:buNone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*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digoxin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level more than 1.2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ng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per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ml,Maybe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harmful</a:t>
            </a:r>
          </a:p>
          <a:p>
            <a:pPr>
              <a:buNone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*0.5 to 0.9 maybe optimal</a:t>
            </a:r>
          </a:p>
          <a:p>
            <a:pPr>
              <a:buNone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*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nutral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effect on mortality</a:t>
            </a:r>
          </a:p>
          <a:p>
            <a:pPr>
              <a:buNone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*reduction in hospitalization rate and heart failure progression</a:t>
            </a:r>
          </a:p>
          <a:p>
            <a:pPr>
              <a:buNone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*associated with increase mortality in females</a:t>
            </a:r>
          </a:p>
          <a:p>
            <a:pPr>
              <a:buNone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 of current </a:t>
            </a:r>
            <a:r>
              <a:rPr lang="en-US" b="1" dirty="0" err="1" smtClean="0"/>
              <a:t>inotropic</a:t>
            </a:r>
            <a:r>
              <a:rPr lang="en-US" b="1" dirty="0" smtClean="0"/>
              <a:t> interventions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66812" y="2255837"/>
            <a:ext cx="6048375" cy="3562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9726"/>
            <a:ext cx="8229600" cy="1442201"/>
          </a:xfrm>
        </p:spPr>
        <p:txBody>
          <a:bodyPr>
            <a:normAutofit/>
          </a:bodyPr>
          <a:lstStyle/>
          <a:p>
            <a:r>
              <a:rPr sz="5100"/>
              <a:t>Classification</a:t>
            </a:r>
            <a:endParaRPr lang="en-US" dirty="0"/>
          </a:p>
          <a:p>
            <a:endParaRPr/>
          </a:p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97068"/>
            <a:ext cx="8229600" cy="4529095"/>
          </a:xfrm>
        </p:spPr>
        <p:txBody>
          <a:bodyPr/>
          <a:lstStyle/>
          <a:p>
            <a:pPr lvl="0"/>
            <a:r>
              <a:rPr/>
              <a:t>Rapid rise in c Amp</a:t>
            </a:r>
          </a:p>
          <a:p>
            <a:pPr marL="0" lvl="0" indent="0">
              <a:buNone/>
            </a:pPr>
            <a:r>
              <a:rPr/>
              <a:t>1.exogenous catecholamines</a:t>
            </a:r>
          </a:p>
          <a:p>
            <a:pPr marL="0" lvl="0" indent="0">
              <a:buNone/>
            </a:pPr>
            <a:r>
              <a:rPr/>
              <a:t>2.inhibition of breakdown of camp</a:t>
            </a:r>
          </a:p>
          <a:p>
            <a:pPr marL="0" lvl="0" indent="0">
              <a:buNone/>
            </a:pPr>
            <a:r>
              <a:rPr/>
              <a:t>        PDE 3 inhibitors</a:t>
            </a:r>
          </a:p>
          <a:p>
            <a:pPr marL="0" lvl="0" indent="0">
              <a:buNone/>
            </a:pPr>
            <a:r>
              <a:rPr/>
              <a:t>•Affecting sarcolemmal pump/channel_digoxin</a:t>
            </a:r>
          </a:p>
          <a:p>
            <a:pPr marL="0" lvl="0" indent="0">
              <a:buNone/>
            </a:pPr>
            <a:r>
              <a:rPr/>
              <a:t>•Modulate intracellular Ca mechanism</a:t>
            </a:r>
          </a:p>
          <a:p>
            <a:pPr marL="0" lvl="0" indent="0">
              <a:buNone/>
            </a:pPr>
            <a:r>
              <a:rPr/>
              <a:t>•Multiple mechanism_pimobendan,vesnarinone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endParaRPr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xmlns:m="http://schemas.openxmlformats.org/officeDocument/2006/math" val="186699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Newer </a:t>
            </a:r>
            <a:r>
              <a:rPr lang="en-US" b="1" dirty="0" err="1" smtClean="0"/>
              <a:t>inotropic</a:t>
            </a:r>
            <a:r>
              <a:rPr lang="en-US" b="1" dirty="0" smtClean="0"/>
              <a:t> agents – Hope ?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47750" y="1979612"/>
            <a:ext cx="6286500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ISTAROXIME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80308"/>
            <a:ext cx="5195455" cy="4578927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 smtClean="0"/>
              <a:t>Steroidal drug, non-glycoside</a:t>
            </a:r>
          </a:p>
          <a:p>
            <a:r>
              <a:rPr lang="en-US" sz="3200" b="1" dirty="0" err="1" smtClean="0"/>
              <a:t>Luso-inotropic</a:t>
            </a:r>
            <a:r>
              <a:rPr lang="en-US" sz="3200" b="1" dirty="0" smtClean="0"/>
              <a:t> agent</a:t>
            </a:r>
          </a:p>
          <a:p>
            <a:pPr marL="457200" indent="-457200">
              <a:buAutoNum type="arabicParenR"/>
            </a:pPr>
            <a:r>
              <a:rPr lang="en-US" b="1" dirty="0" smtClean="0"/>
              <a:t>SERCA-2a stimulation </a:t>
            </a:r>
            <a:r>
              <a:rPr lang="en-US" b="1" i="1" dirty="0" smtClean="0">
                <a:solidFill>
                  <a:srgbClr val="FF0000"/>
                </a:solidFill>
              </a:rPr>
              <a:t>(</a:t>
            </a:r>
            <a:r>
              <a:rPr lang="en-US" b="1" i="1" dirty="0" err="1" smtClean="0">
                <a:solidFill>
                  <a:srgbClr val="FF0000"/>
                </a:solidFill>
              </a:rPr>
              <a:t>Lusitropism</a:t>
            </a:r>
            <a:r>
              <a:rPr lang="en-US" b="1" i="1" dirty="0" smtClean="0">
                <a:solidFill>
                  <a:srgbClr val="FF0000"/>
                </a:solidFill>
              </a:rPr>
              <a:t>)</a:t>
            </a:r>
          </a:p>
          <a:p>
            <a:pPr marL="457200" indent="-457200">
              <a:buAutoNum type="arabicParenR"/>
            </a:pPr>
            <a:r>
              <a:rPr lang="en-US" b="1" dirty="0" smtClean="0"/>
              <a:t>Na-K </a:t>
            </a:r>
            <a:r>
              <a:rPr lang="en-US" b="1" dirty="0" err="1" smtClean="0"/>
              <a:t>ATPase</a:t>
            </a:r>
            <a:r>
              <a:rPr lang="en-US" b="1" dirty="0" smtClean="0"/>
              <a:t> inhibition </a:t>
            </a:r>
            <a:r>
              <a:rPr lang="en-US" b="1" i="1" dirty="0" smtClean="0">
                <a:solidFill>
                  <a:srgbClr val="FF0000"/>
                </a:solidFill>
              </a:rPr>
              <a:t>(</a:t>
            </a:r>
            <a:r>
              <a:rPr lang="en-US" b="1" i="1" dirty="0" err="1" smtClean="0">
                <a:solidFill>
                  <a:srgbClr val="FF0000"/>
                </a:solidFill>
              </a:rPr>
              <a:t>Inotropism</a:t>
            </a:r>
            <a:r>
              <a:rPr lang="en-US" b="1" i="1" dirty="0" smtClean="0">
                <a:solidFill>
                  <a:srgbClr val="FF0000"/>
                </a:solidFill>
              </a:rPr>
              <a:t>)</a:t>
            </a:r>
          </a:p>
          <a:p>
            <a:pPr marL="457200" indent="-457200"/>
            <a:endParaRPr lang="en-US" sz="3200" dirty="0" smtClean="0"/>
          </a:p>
          <a:p>
            <a:pPr marL="457200" indent="-457200"/>
            <a:r>
              <a:rPr lang="en-US" sz="3200" b="1" dirty="0" smtClean="0">
                <a:solidFill>
                  <a:srgbClr val="C00000"/>
                </a:solidFill>
              </a:rPr>
              <a:t>Improving the impaired Ca cycling of HF</a:t>
            </a:r>
          </a:p>
          <a:p>
            <a:pPr marL="457200" indent="-457200">
              <a:buNone/>
            </a:pPr>
            <a:r>
              <a:rPr lang="en-US" sz="3200" dirty="0" smtClean="0"/>
              <a:t>- </a:t>
            </a:r>
            <a:r>
              <a:rPr lang="en-US" b="1" dirty="0" smtClean="0"/>
              <a:t>Reduced activity/expression of SERCA</a:t>
            </a:r>
          </a:p>
          <a:p>
            <a:pPr marL="457200" indent="-457200">
              <a:buNone/>
            </a:pPr>
            <a:r>
              <a:rPr lang="en-US" b="1" dirty="0" smtClean="0"/>
              <a:t>-  Increased activity of NCX causing Ca extrusion</a:t>
            </a:r>
          </a:p>
          <a:p>
            <a:pPr marL="457200" indent="-457200">
              <a:buNone/>
            </a:pPr>
            <a:r>
              <a:rPr lang="en-US" b="1" dirty="0" smtClean="0"/>
              <a:t>-  Increased inhibitory function of </a:t>
            </a:r>
            <a:r>
              <a:rPr lang="en-US" b="1" dirty="0" err="1" smtClean="0"/>
              <a:t>phospholamban</a:t>
            </a:r>
            <a:r>
              <a:rPr lang="en-US" b="1" dirty="0" smtClean="0"/>
              <a:t> on SERCA</a:t>
            </a:r>
          </a:p>
          <a:p>
            <a:pPr marL="457200" indent="-457200">
              <a:buNone/>
            </a:pPr>
            <a:r>
              <a:rPr lang="en-US" b="1" dirty="0" smtClean="0"/>
              <a:t>-  </a:t>
            </a:r>
            <a:r>
              <a:rPr lang="en-US" b="1" dirty="0" err="1" smtClean="0"/>
              <a:t>Upregulation</a:t>
            </a:r>
            <a:r>
              <a:rPr lang="en-US" b="1" dirty="0" smtClean="0"/>
              <a:t> of RYR2 causing Ca leak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Istaroxime</a:t>
            </a:r>
            <a:r>
              <a:rPr lang="en-US" b="1" dirty="0" smtClean="0"/>
              <a:t>-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Comparing </a:t>
            </a:r>
            <a:r>
              <a:rPr lang="en-US" u="sng" dirty="0" err="1" smtClean="0"/>
              <a:t>istaroxime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-    </a:t>
            </a:r>
            <a:r>
              <a:rPr lang="en-US" i="1" u="sng" dirty="0" smtClean="0"/>
              <a:t>With </a:t>
            </a:r>
            <a:r>
              <a:rPr lang="en-US" i="1" u="sng" dirty="0" err="1" smtClean="0"/>
              <a:t>digoxin</a:t>
            </a:r>
            <a:r>
              <a:rPr lang="en-US" dirty="0" smtClean="0"/>
              <a:t>: Greater </a:t>
            </a:r>
            <a:r>
              <a:rPr lang="en-US" dirty="0" err="1" smtClean="0"/>
              <a:t>inotropic</a:t>
            </a:r>
            <a:r>
              <a:rPr lang="en-US" dirty="0" smtClean="0"/>
              <a:t> effect, better safety margin, no direct </a:t>
            </a:r>
            <a:r>
              <a:rPr lang="en-US" dirty="0" err="1" smtClean="0"/>
              <a:t>bradycardic</a:t>
            </a:r>
            <a:r>
              <a:rPr lang="en-US" dirty="0" smtClean="0"/>
              <a:t> effect</a:t>
            </a:r>
          </a:p>
          <a:p>
            <a:pPr>
              <a:buFontTx/>
              <a:buChar char="-"/>
            </a:pPr>
            <a:r>
              <a:rPr lang="en-US" i="1" u="sng" dirty="0" smtClean="0"/>
              <a:t>With </a:t>
            </a:r>
            <a:r>
              <a:rPr lang="en-US" i="1" u="sng" dirty="0" err="1" smtClean="0"/>
              <a:t>dobutamine</a:t>
            </a:r>
            <a:r>
              <a:rPr lang="en-US" dirty="0" smtClean="0"/>
              <a:t>: Better cardiac work efficiency</a:t>
            </a:r>
          </a:p>
          <a:p>
            <a:pPr>
              <a:buFontTx/>
              <a:buChar char="-"/>
            </a:pPr>
            <a:endParaRPr lang="en-US" dirty="0" smtClean="0"/>
          </a:p>
          <a:p>
            <a:r>
              <a:rPr lang="en-US" u="sng" dirty="0" smtClean="0"/>
              <a:t>Physiological effects:</a:t>
            </a:r>
          </a:p>
          <a:p>
            <a:pPr>
              <a:buNone/>
            </a:pPr>
            <a:r>
              <a:rPr lang="en-US" dirty="0" smtClean="0"/>
              <a:t>- Increases SBP, does not affect DBP</a:t>
            </a:r>
          </a:p>
          <a:p>
            <a:pPr>
              <a:buFontTx/>
              <a:buChar char="-"/>
            </a:pPr>
            <a:r>
              <a:rPr lang="en-US" dirty="0" smtClean="0"/>
              <a:t>Decreases PCWP</a:t>
            </a:r>
          </a:p>
          <a:p>
            <a:pPr>
              <a:buFontTx/>
              <a:buChar char="-"/>
            </a:pPr>
            <a:r>
              <a:rPr lang="en-US" dirty="0" smtClean="0"/>
              <a:t>Improves CI, Decreases LVEDV and LVSV</a:t>
            </a:r>
          </a:p>
          <a:p>
            <a:pPr>
              <a:buFontTx/>
              <a:buChar char="-"/>
            </a:pPr>
            <a:r>
              <a:rPr lang="en-US" dirty="0" smtClean="0"/>
              <a:t>Decreases HR</a:t>
            </a:r>
          </a:p>
          <a:p>
            <a:pPr>
              <a:buFontTx/>
              <a:buChar char="-"/>
            </a:pPr>
            <a:r>
              <a:rPr lang="en-US" dirty="0" smtClean="0"/>
              <a:t>Shortens QT interval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IN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Istaroxime</a:t>
            </a:r>
            <a:r>
              <a:rPr lang="en-US" b="1" dirty="0" smtClean="0"/>
              <a:t>- HORIZON-HF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Phase II dose-escalating RCT, 120 patients</a:t>
            </a:r>
          </a:p>
          <a:p>
            <a:r>
              <a:rPr lang="en-US" dirty="0" smtClean="0"/>
              <a:t>Worsening HF, LV dysfunction, PCWP&gt;20mmHg</a:t>
            </a:r>
          </a:p>
          <a:p>
            <a:endParaRPr lang="en-US" dirty="0" smtClean="0"/>
          </a:p>
          <a:p>
            <a:r>
              <a:rPr lang="en-US" dirty="0" smtClean="0"/>
              <a:t>0.5,1,1.5 µg/kg/min over 6 hours</a:t>
            </a:r>
          </a:p>
          <a:p>
            <a:r>
              <a:rPr lang="en-US" dirty="0" smtClean="0"/>
              <a:t>18-25 years, EF&lt;35%, </a:t>
            </a:r>
            <a:r>
              <a:rPr lang="en-US" dirty="0" smtClean="0">
                <a:solidFill>
                  <a:srgbClr val="C00000"/>
                </a:solidFill>
              </a:rPr>
              <a:t>SBP 90-150</a:t>
            </a:r>
          </a:p>
          <a:p>
            <a:endParaRPr lang="en-US" u="sng" dirty="0" smtClean="0"/>
          </a:p>
          <a:p>
            <a:r>
              <a:rPr lang="en-US" u="sng" dirty="0" smtClean="0"/>
              <a:t>Exclusion</a:t>
            </a:r>
            <a:r>
              <a:rPr lang="en-US" dirty="0" smtClean="0"/>
              <a:t>: AF</a:t>
            </a:r>
            <a:r>
              <a:rPr lang="en-US" dirty="0" smtClean="0">
                <a:solidFill>
                  <a:srgbClr val="C00000"/>
                </a:solidFill>
              </a:rPr>
              <a:t>, ACS, LBBB</a:t>
            </a:r>
            <a:r>
              <a:rPr lang="en-US" dirty="0" smtClean="0"/>
              <a:t>, ICD/CRT</a:t>
            </a:r>
            <a:r>
              <a:rPr lang="en-US" dirty="0" smtClean="0">
                <a:solidFill>
                  <a:srgbClr val="C00000"/>
                </a:solidFill>
              </a:rPr>
              <a:t>, iv </a:t>
            </a:r>
            <a:r>
              <a:rPr lang="en-US" dirty="0" err="1" smtClean="0">
                <a:solidFill>
                  <a:srgbClr val="C00000"/>
                </a:solidFill>
              </a:rPr>
              <a:t>inotropic</a:t>
            </a:r>
            <a:r>
              <a:rPr lang="en-US" dirty="0" smtClean="0">
                <a:solidFill>
                  <a:srgbClr val="C00000"/>
                </a:solidFill>
              </a:rPr>
              <a:t> usage, </a:t>
            </a:r>
          </a:p>
          <a:p>
            <a:pPr>
              <a:buNone/>
            </a:pPr>
            <a:r>
              <a:rPr lang="en-US" dirty="0" smtClean="0"/>
              <a:t>                   S. </a:t>
            </a:r>
            <a:r>
              <a:rPr lang="en-US" dirty="0" err="1" smtClean="0"/>
              <a:t>digoxin</a:t>
            </a:r>
            <a:r>
              <a:rPr lang="en-US" dirty="0" smtClean="0"/>
              <a:t>&gt;0.5ng/ml, </a:t>
            </a:r>
            <a:r>
              <a:rPr lang="en-US" dirty="0" err="1" smtClean="0"/>
              <a:t>S.Cr</a:t>
            </a:r>
            <a:r>
              <a:rPr lang="en-US" dirty="0" smtClean="0"/>
              <a:t>&gt;3mg/dl, altered LFT.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HORIZON-HF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537364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Results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Significant changes in E’ velocity and PCWP.</a:t>
            </a:r>
          </a:p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rgbClr val="C00000"/>
                </a:solidFill>
              </a:rPr>
              <a:t>Nonsignificant</a:t>
            </a:r>
            <a:r>
              <a:rPr lang="en-US" b="1" dirty="0" smtClean="0">
                <a:solidFill>
                  <a:srgbClr val="C00000"/>
                </a:solidFill>
              </a:rPr>
              <a:t> increase in cardiac index</a:t>
            </a:r>
          </a:p>
          <a:p>
            <a:pPr>
              <a:spcBef>
                <a:spcPct val="50000"/>
              </a:spcBef>
            </a:pPr>
            <a:endParaRPr lang="en-US" b="1" dirty="0" smtClean="0"/>
          </a:p>
          <a:p>
            <a:pPr>
              <a:spcBef>
                <a:spcPct val="50000"/>
              </a:spcBef>
            </a:pPr>
            <a:r>
              <a:rPr lang="en-US" b="1" dirty="0" smtClean="0"/>
              <a:t>Conclusions</a:t>
            </a:r>
          </a:p>
          <a:p>
            <a:pPr marL="115888" indent="-115888">
              <a:spcBef>
                <a:spcPct val="50000"/>
              </a:spcBef>
              <a:buFontTx/>
              <a:buChar char="•"/>
            </a:pPr>
            <a:r>
              <a:rPr lang="en-US" b="1" i="1" dirty="0" err="1" smtClean="0">
                <a:cs typeface="Times New Roman" pitchFamily="18" charset="0"/>
              </a:rPr>
              <a:t>Istaroxime</a:t>
            </a:r>
            <a:r>
              <a:rPr lang="en-US" b="1" i="1" dirty="0" smtClean="0">
                <a:cs typeface="Times New Roman" pitchFamily="18" charset="0"/>
              </a:rPr>
              <a:t> may be beneficial in improving </a:t>
            </a:r>
            <a:r>
              <a:rPr lang="en-US" b="1" i="1" dirty="0" err="1" smtClean="0">
                <a:cs typeface="Times New Roman" pitchFamily="18" charset="0"/>
              </a:rPr>
              <a:t>hemodynamics</a:t>
            </a:r>
            <a:r>
              <a:rPr lang="en-US" b="1" i="1" dirty="0" smtClean="0">
                <a:cs typeface="Times New Roman" pitchFamily="18" charset="0"/>
              </a:rPr>
              <a:t> and diastolic function in patients with acute </a:t>
            </a:r>
            <a:r>
              <a:rPr lang="en-US" b="1" i="1" dirty="0" err="1" smtClean="0">
                <a:cs typeface="Times New Roman" pitchFamily="18" charset="0"/>
              </a:rPr>
              <a:t>decompensated</a:t>
            </a:r>
            <a:r>
              <a:rPr lang="en-US" b="1" i="1" dirty="0" smtClean="0">
                <a:cs typeface="Times New Roman" pitchFamily="18" charset="0"/>
              </a:rPr>
              <a:t> HF.</a:t>
            </a:r>
          </a:p>
          <a:p>
            <a:pPr marL="115888" indent="-115888">
              <a:spcBef>
                <a:spcPct val="50000"/>
              </a:spcBef>
              <a:buFontTx/>
              <a:buChar char="•"/>
            </a:pPr>
            <a:r>
              <a:rPr lang="en-US" b="1" i="1" dirty="0" smtClean="0">
                <a:cs typeface="Times New Roman" pitchFamily="18" charset="0"/>
              </a:rPr>
              <a:t>Future studies are needed to address the impact on clinical outcomes from this agent.</a:t>
            </a:r>
            <a:endParaRPr lang="en-US" b="1" i="1" dirty="0" smtClean="0"/>
          </a:p>
          <a:p>
            <a:pPr>
              <a:spcBef>
                <a:spcPct val="50000"/>
              </a:spcBef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OMECANTIV MECARBIL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1" y="1600200"/>
            <a:ext cx="4003964" cy="4873752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 smtClean="0"/>
              <a:t>Cardiac specific myosin activator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Stimulate myosin-</a:t>
            </a:r>
            <a:r>
              <a:rPr lang="en-US" sz="2800" b="1" dirty="0" err="1" smtClean="0">
                <a:solidFill>
                  <a:srgbClr val="C00000"/>
                </a:solidFill>
              </a:rPr>
              <a:t>ATPase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en-US" sz="2800" b="1" dirty="0" smtClean="0"/>
              <a:t> </a:t>
            </a:r>
          </a:p>
          <a:p>
            <a:pPr>
              <a:buNone/>
            </a:pPr>
            <a:r>
              <a:rPr lang="en-US" dirty="0" smtClean="0"/>
              <a:t>Accelerates the rate of </a:t>
            </a:r>
            <a:r>
              <a:rPr lang="en-US" dirty="0" err="1" smtClean="0"/>
              <a:t>actin</a:t>
            </a:r>
            <a:r>
              <a:rPr lang="en-US" dirty="0" smtClean="0"/>
              <a:t>-dependent phosphate release from the </a:t>
            </a:r>
            <a:r>
              <a:rPr lang="en-US" dirty="0" err="1" smtClean="0"/>
              <a:t>actin</a:t>
            </a:r>
            <a:r>
              <a:rPr lang="en-US" dirty="0" smtClean="0"/>
              <a:t>-myosin </a:t>
            </a:r>
            <a:r>
              <a:rPr lang="en-US" dirty="0" err="1" smtClean="0"/>
              <a:t>crossbridge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Promotes transition to the force producing on-state of the cross bridge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More cross-bridges activated per unit time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b="1" dirty="0" smtClean="0"/>
              <a:t>Increased contractile force  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Omecantiv</a:t>
            </a:r>
            <a:r>
              <a:rPr lang="en-US" b="1" dirty="0" smtClean="0"/>
              <a:t> -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199" y="2272145"/>
            <a:ext cx="8049491" cy="2438400"/>
          </a:xfrm>
        </p:spPr>
        <p:txBody>
          <a:bodyPr>
            <a:normAutofit/>
          </a:bodyPr>
          <a:lstStyle/>
          <a:p>
            <a:r>
              <a:rPr lang="en-US" dirty="0" smtClean="0"/>
              <a:t>Phase II trials have shown an increase in LVEF, decreased LVEDP and HR</a:t>
            </a:r>
          </a:p>
          <a:p>
            <a:endParaRPr lang="en-US" sz="1400" b="1" i="1" dirty="0" smtClean="0"/>
          </a:p>
          <a:p>
            <a:pPr>
              <a:buNone/>
            </a:pPr>
            <a:endParaRPr lang="en-IN" sz="1600" b="1" i="1" dirty="0" smtClean="0"/>
          </a:p>
          <a:p>
            <a:r>
              <a:rPr lang="en-US" dirty="0" smtClean="0"/>
              <a:t>Further large scale controlled trials necessary before definitive conclusions can be made</a:t>
            </a:r>
            <a:endParaRPr lang="en-IN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74073"/>
            <a:ext cx="7467600" cy="6483927"/>
          </a:xfrm>
        </p:spPr>
        <p:txBody>
          <a:bodyPr>
            <a:normAutofit fontScale="85000" lnSpcReduction="10000"/>
          </a:bodyPr>
          <a:lstStyle/>
          <a:p>
            <a:r>
              <a:rPr lang="en-US" b="1" u="sng" dirty="0" smtClean="0"/>
              <a:t>Guidelines on </a:t>
            </a:r>
            <a:r>
              <a:rPr lang="en-US" b="1" u="sng" dirty="0" err="1" smtClean="0"/>
              <a:t>inotropes</a:t>
            </a:r>
            <a:r>
              <a:rPr lang="en-US" b="1" u="sng" dirty="0" smtClean="0"/>
              <a:t> in HF:</a:t>
            </a:r>
          </a:p>
          <a:p>
            <a:endParaRPr lang="en-US" b="1" u="sng" dirty="0" smtClean="0"/>
          </a:p>
          <a:p>
            <a:pPr>
              <a:buFontTx/>
              <a:buChar char="-"/>
            </a:pPr>
            <a:r>
              <a:rPr lang="en-US" b="1" dirty="0" smtClean="0"/>
              <a:t>ACC &amp; ESC do not recommend routine use of </a:t>
            </a:r>
            <a:r>
              <a:rPr lang="en-US" b="1" dirty="0" err="1" smtClean="0"/>
              <a:t>i.v</a:t>
            </a:r>
            <a:r>
              <a:rPr lang="en-US" b="1" dirty="0" smtClean="0"/>
              <a:t> </a:t>
            </a:r>
            <a:r>
              <a:rPr lang="en-US" b="1" dirty="0" err="1" smtClean="0"/>
              <a:t>inotropes</a:t>
            </a:r>
            <a:r>
              <a:rPr lang="en-US" b="1" dirty="0" smtClean="0"/>
              <a:t> for the treatment of Stage D HF (Class III)</a:t>
            </a:r>
          </a:p>
          <a:p>
            <a:pPr>
              <a:buFontTx/>
              <a:buChar char="-"/>
            </a:pPr>
            <a:endParaRPr lang="en-US" b="1" dirty="0" smtClean="0"/>
          </a:p>
          <a:p>
            <a:pPr>
              <a:buFontTx/>
              <a:buChar char="-"/>
            </a:pPr>
            <a:r>
              <a:rPr lang="en-US" b="1" dirty="0" smtClean="0"/>
              <a:t>However they may be considered for symptom management as a palliative measure (Class </a:t>
            </a:r>
            <a:r>
              <a:rPr lang="en-US" b="1" dirty="0" err="1" smtClean="0"/>
              <a:t>IIb</a:t>
            </a:r>
            <a:r>
              <a:rPr lang="en-US" b="1" dirty="0" smtClean="0"/>
              <a:t>)</a:t>
            </a:r>
          </a:p>
          <a:p>
            <a:pPr>
              <a:buFontTx/>
              <a:buChar char="-"/>
            </a:pPr>
            <a:endParaRPr lang="en-US" b="1" dirty="0" smtClean="0"/>
          </a:p>
          <a:p>
            <a:pPr>
              <a:buFontTx/>
              <a:buChar char="-"/>
            </a:pPr>
            <a:r>
              <a:rPr lang="en-US" b="1" dirty="0" smtClean="0"/>
              <a:t> Both ACC &amp; ESC do recommend </a:t>
            </a:r>
            <a:r>
              <a:rPr lang="en-US" b="1" dirty="0" err="1" smtClean="0"/>
              <a:t>i.v</a:t>
            </a:r>
            <a:r>
              <a:rPr lang="en-US" b="1" dirty="0" smtClean="0"/>
              <a:t> </a:t>
            </a:r>
            <a:r>
              <a:rPr lang="en-US" b="1" dirty="0" err="1" smtClean="0"/>
              <a:t>inotropes</a:t>
            </a:r>
            <a:r>
              <a:rPr lang="en-US" b="1" dirty="0" smtClean="0"/>
              <a:t> in an appropriate clinical setting of hypotension (SBP&lt;85mmhg) and </a:t>
            </a:r>
            <a:r>
              <a:rPr lang="en-US" b="1" dirty="0" err="1" smtClean="0"/>
              <a:t>hypoperfusion</a:t>
            </a:r>
            <a:r>
              <a:rPr lang="en-US" b="1" dirty="0" smtClean="0"/>
              <a:t> in Stage C HF (ACC Class 1C/ ESC </a:t>
            </a:r>
            <a:r>
              <a:rPr lang="en-US" b="1" dirty="0" err="1" smtClean="0"/>
              <a:t>IIa,C</a:t>
            </a:r>
            <a:r>
              <a:rPr lang="en-US" b="1" dirty="0" smtClean="0"/>
              <a:t>/ HFSA </a:t>
            </a:r>
            <a:r>
              <a:rPr lang="en-US" b="1" dirty="0" err="1" smtClean="0"/>
              <a:t>IIa,C</a:t>
            </a:r>
            <a:r>
              <a:rPr lang="en-US" b="1" dirty="0" smtClean="0"/>
              <a:t>)</a:t>
            </a:r>
          </a:p>
          <a:p>
            <a:pPr>
              <a:buFontTx/>
              <a:buChar char="-"/>
            </a:pPr>
            <a:endParaRPr lang="en-US" b="1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- 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Dobutamine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smtClean="0"/>
              <a:t>- ESC Class </a:t>
            </a:r>
            <a:r>
              <a:rPr lang="en-US" b="1" i="1" dirty="0" err="1" smtClean="0"/>
              <a:t>IIa</a:t>
            </a:r>
            <a:r>
              <a:rPr lang="en-US" b="1" i="1" dirty="0" smtClean="0"/>
              <a:t>, B  / ACC </a:t>
            </a:r>
            <a:r>
              <a:rPr lang="en-US" b="1" i="1" dirty="0" err="1" smtClean="0"/>
              <a:t>IIb</a:t>
            </a:r>
            <a:r>
              <a:rPr lang="en-US" b="1" i="1" dirty="0" smtClean="0"/>
              <a:t>, C/ HFSA </a:t>
            </a:r>
            <a:r>
              <a:rPr lang="en-US" b="1" i="1" dirty="0" err="1" smtClean="0"/>
              <a:t>IIb</a:t>
            </a:r>
            <a:r>
              <a:rPr lang="en-US" b="1" i="1" dirty="0" smtClean="0"/>
              <a:t>, C</a:t>
            </a:r>
          </a:p>
          <a:p>
            <a:r>
              <a:rPr lang="en-US" b="1" dirty="0" smtClean="0"/>
              <a:t>-  </a:t>
            </a:r>
            <a:r>
              <a:rPr lang="en-US" b="1" dirty="0" err="1" smtClean="0">
                <a:solidFill>
                  <a:srgbClr val="C00000"/>
                </a:solidFill>
              </a:rPr>
              <a:t>Levosimendan</a:t>
            </a:r>
            <a:r>
              <a:rPr lang="en-US" b="1" dirty="0" smtClean="0"/>
              <a:t>- </a:t>
            </a:r>
            <a:r>
              <a:rPr lang="en-US" b="1" i="1" dirty="0" smtClean="0"/>
              <a:t>ESC Class </a:t>
            </a:r>
            <a:r>
              <a:rPr lang="en-US" b="1" i="1" dirty="0" err="1" smtClean="0"/>
              <a:t>IIb</a:t>
            </a:r>
            <a:r>
              <a:rPr lang="en-US" b="1" i="1" dirty="0" smtClean="0"/>
              <a:t>, C  </a:t>
            </a:r>
            <a:r>
              <a:rPr lang="en-US" sz="2000" b="1" i="1" dirty="0" smtClean="0"/>
              <a:t>(especially for patients on c/c BB therapy) </a:t>
            </a:r>
            <a:endParaRPr lang="en-US" b="1" i="1" dirty="0" smtClean="0"/>
          </a:p>
          <a:p>
            <a:pPr>
              <a:buFontTx/>
              <a:buChar char="-"/>
            </a:pPr>
            <a:r>
              <a:rPr lang="en-US" b="1" i="1" dirty="0" smtClean="0">
                <a:solidFill>
                  <a:srgbClr val="C00000"/>
                </a:solidFill>
              </a:rPr>
              <a:t>  </a:t>
            </a:r>
            <a:r>
              <a:rPr lang="en-US" b="1" dirty="0" err="1" smtClean="0">
                <a:solidFill>
                  <a:srgbClr val="C00000"/>
                </a:solidFill>
              </a:rPr>
              <a:t>Milrinone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smtClean="0"/>
              <a:t>- ESC </a:t>
            </a:r>
            <a:r>
              <a:rPr lang="en-US" b="1" i="1" dirty="0" err="1" smtClean="0"/>
              <a:t>IIb</a:t>
            </a:r>
            <a:r>
              <a:rPr lang="en-US" b="1" i="1" dirty="0" smtClean="0"/>
              <a:t>, C  / ACC </a:t>
            </a:r>
            <a:r>
              <a:rPr lang="en-US" b="1" i="1" dirty="0" err="1" smtClean="0"/>
              <a:t>IIb</a:t>
            </a:r>
            <a:r>
              <a:rPr lang="en-US" b="1" i="1" dirty="0" smtClean="0"/>
              <a:t>, C/ HFSA </a:t>
            </a:r>
            <a:r>
              <a:rPr lang="en-US" b="1" i="1" dirty="0" err="1" smtClean="0"/>
              <a:t>IIb</a:t>
            </a:r>
            <a:r>
              <a:rPr lang="en-US" b="1" i="1" dirty="0" smtClean="0"/>
              <a:t>, C</a:t>
            </a:r>
          </a:p>
          <a:p>
            <a:pPr>
              <a:buFontTx/>
              <a:buChar char="-"/>
            </a:pPr>
            <a:r>
              <a:rPr lang="en-US" b="1" i="1" dirty="0" smtClean="0"/>
              <a:t>  </a:t>
            </a:r>
            <a:r>
              <a:rPr lang="en-US" b="1" dirty="0" smtClean="0">
                <a:solidFill>
                  <a:srgbClr val="C00000"/>
                </a:solidFill>
              </a:rPr>
              <a:t>Dopamine</a:t>
            </a:r>
            <a:r>
              <a:rPr lang="en-US" b="1" i="1" dirty="0" smtClean="0"/>
              <a:t> – ESC </a:t>
            </a:r>
            <a:r>
              <a:rPr lang="en-US" b="1" i="1" dirty="0" err="1" smtClean="0"/>
              <a:t>IIb</a:t>
            </a:r>
            <a:r>
              <a:rPr lang="en-US" b="1" i="1" dirty="0" smtClean="0"/>
              <a:t>, C  / ACC </a:t>
            </a:r>
            <a:r>
              <a:rPr lang="en-US" b="1" i="1" dirty="0" err="1" smtClean="0"/>
              <a:t>IIb</a:t>
            </a:r>
            <a:r>
              <a:rPr lang="en-US" b="1" i="1" dirty="0" smtClean="0"/>
              <a:t>, C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0109"/>
            <a:ext cx="7467600" cy="983673"/>
          </a:xfrm>
        </p:spPr>
        <p:txBody>
          <a:bodyPr/>
          <a:lstStyle/>
          <a:p>
            <a:r>
              <a:rPr lang="en-US" b="1" dirty="0" err="1" smtClean="0"/>
              <a:t>Inotropes</a:t>
            </a:r>
            <a:r>
              <a:rPr lang="en-US" b="1" dirty="0" smtClean="0"/>
              <a:t> in </a:t>
            </a:r>
            <a:r>
              <a:rPr lang="en-US" b="1" dirty="0" err="1" smtClean="0"/>
              <a:t>cardiogenic</a:t>
            </a:r>
            <a:r>
              <a:rPr lang="en-US" b="1" dirty="0" smtClean="0"/>
              <a:t> shock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77636"/>
            <a:ext cx="7467600" cy="5680364"/>
          </a:xfrm>
        </p:spPr>
        <p:txBody>
          <a:bodyPr>
            <a:normAutofit fontScale="85000" lnSpcReduction="10000"/>
          </a:bodyPr>
          <a:lstStyle/>
          <a:p>
            <a:r>
              <a:rPr lang="en-US" u="sng" dirty="0" smtClean="0"/>
              <a:t>Goal of positive </a:t>
            </a:r>
            <a:r>
              <a:rPr lang="en-US" u="sng" dirty="0" err="1" smtClean="0"/>
              <a:t>inotropes</a:t>
            </a:r>
            <a:endParaRPr lang="en-US" u="sng" dirty="0" smtClean="0"/>
          </a:p>
          <a:p>
            <a:endParaRPr lang="en-US" u="sng" dirty="0" smtClean="0"/>
          </a:p>
          <a:p>
            <a:pPr marL="514350" indent="-514350">
              <a:buAutoNum type="arabicParenR"/>
            </a:pPr>
            <a:r>
              <a:rPr lang="en-US" dirty="0" smtClean="0"/>
              <a:t>Increase in BP (COP) -- thus vital organ perfusion-- </a:t>
            </a:r>
            <a:r>
              <a:rPr lang="en-US" dirty="0" err="1" smtClean="0"/>
              <a:t>diuresis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Decrease in LVEDP to unload the heart</a:t>
            </a:r>
          </a:p>
          <a:p>
            <a:pPr marL="514350" indent="-514350"/>
            <a:endParaRPr lang="en-US" dirty="0" smtClean="0"/>
          </a:p>
          <a:p>
            <a:pPr marL="514350" indent="-514350"/>
            <a:r>
              <a:rPr lang="en-US" dirty="0" smtClean="0"/>
              <a:t>Usually Dopamine as 1</a:t>
            </a:r>
            <a:r>
              <a:rPr lang="en-US" baseline="30000" dirty="0" smtClean="0"/>
              <a:t>st</a:t>
            </a:r>
            <a:r>
              <a:rPr lang="en-US" dirty="0" smtClean="0"/>
              <a:t> choice -- Increases BP without dangerous hypotension</a:t>
            </a:r>
          </a:p>
          <a:p>
            <a:pPr marL="514350" indent="-514350"/>
            <a:r>
              <a:rPr lang="en-US" dirty="0" smtClean="0"/>
              <a:t>If hypotension is not immediately life-threatening– </a:t>
            </a:r>
            <a:r>
              <a:rPr lang="en-US" b="1" dirty="0" err="1" smtClean="0"/>
              <a:t>Dobutamine</a:t>
            </a:r>
            <a:r>
              <a:rPr lang="en-US" b="1" dirty="0" smtClean="0"/>
              <a:t> 1</a:t>
            </a:r>
            <a:r>
              <a:rPr lang="en-US" b="1" baseline="30000" dirty="0" smtClean="0"/>
              <a:t>st</a:t>
            </a:r>
            <a:r>
              <a:rPr lang="en-US" b="1" dirty="0" smtClean="0"/>
              <a:t> choice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choice – </a:t>
            </a:r>
            <a:r>
              <a:rPr lang="en-US" dirty="0" err="1" smtClean="0"/>
              <a:t>Vasopressor</a:t>
            </a:r>
            <a:r>
              <a:rPr lang="en-US" dirty="0" smtClean="0"/>
              <a:t> ( </a:t>
            </a:r>
            <a:r>
              <a:rPr lang="en-US" dirty="0" err="1" smtClean="0"/>
              <a:t>Noradrenaline</a:t>
            </a:r>
            <a:r>
              <a:rPr lang="en-US" dirty="0" smtClean="0"/>
              <a:t>/ Dopamine)</a:t>
            </a:r>
          </a:p>
          <a:p>
            <a:pPr marL="514350" indent="-514350"/>
            <a:r>
              <a:rPr lang="en-US" dirty="0" smtClean="0"/>
              <a:t>In ADCHF patients if COP persistently low, </a:t>
            </a:r>
            <a:r>
              <a:rPr lang="en-US" dirty="0" err="1" smtClean="0"/>
              <a:t>Milrinone</a:t>
            </a:r>
            <a:r>
              <a:rPr lang="en-US" dirty="0" smtClean="0"/>
              <a:t> may be added to </a:t>
            </a:r>
            <a:r>
              <a:rPr lang="en-US" dirty="0" err="1" smtClean="0"/>
              <a:t>Dobutamine</a:t>
            </a:r>
            <a:r>
              <a:rPr lang="en-US" dirty="0" smtClean="0"/>
              <a:t> </a:t>
            </a:r>
            <a:r>
              <a:rPr lang="en-US" sz="1800" b="1" dirty="0" smtClean="0"/>
              <a:t>(bypasses </a:t>
            </a:r>
            <a:r>
              <a:rPr lang="el-GR" sz="1800" b="1" dirty="0" smtClean="0"/>
              <a:t>β</a:t>
            </a:r>
            <a:r>
              <a:rPr lang="en-US" sz="1800" b="1" dirty="0" smtClean="0"/>
              <a:t>-</a:t>
            </a:r>
            <a:r>
              <a:rPr lang="en-US" sz="1800" b="1" dirty="0" err="1" smtClean="0"/>
              <a:t>downregulation</a:t>
            </a:r>
            <a:r>
              <a:rPr lang="en-US" sz="1800" b="1" dirty="0" smtClean="0"/>
              <a:t>)</a:t>
            </a:r>
          </a:p>
          <a:p>
            <a:pPr marL="514350" indent="-514350"/>
            <a:endParaRPr lang="en-US" sz="1800" b="1" dirty="0" smtClean="0"/>
          </a:p>
          <a:p>
            <a:pPr marL="514350" indent="-514350"/>
            <a:r>
              <a:rPr lang="en-US" dirty="0" smtClean="0"/>
              <a:t>Vasodilators to be added once BP has been stabilized as hypotension does not imply low SVR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54291" cy="681326"/>
          </a:xfrm>
        </p:spPr>
        <p:txBody>
          <a:bodyPr/>
          <a:lstStyle/>
          <a:p>
            <a:r>
              <a:rPr lang="en-US" b="1" dirty="0" err="1" smtClean="0"/>
              <a:t>Inotropes</a:t>
            </a:r>
            <a:r>
              <a:rPr lang="en-US" b="1" dirty="0" smtClean="0"/>
              <a:t> in ACS with heart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Already excessive </a:t>
            </a:r>
            <a:r>
              <a:rPr lang="en-US" dirty="0" err="1" smtClean="0"/>
              <a:t>i.c</a:t>
            </a:r>
            <a:r>
              <a:rPr lang="en-US" dirty="0" smtClean="0"/>
              <a:t> Ca overloading and </a:t>
            </a:r>
            <a:r>
              <a:rPr lang="en-US" dirty="0" err="1" smtClean="0"/>
              <a:t>inotropes</a:t>
            </a:r>
            <a:r>
              <a:rPr lang="en-US" dirty="0" smtClean="0"/>
              <a:t> may further worsen ischemia, cause </a:t>
            </a:r>
            <a:r>
              <a:rPr lang="en-US" dirty="0" err="1" smtClean="0"/>
              <a:t>arhhythmias</a:t>
            </a:r>
            <a:r>
              <a:rPr lang="en-US" dirty="0" smtClean="0"/>
              <a:t> and cell necrosis.</a:t>
            </a:r>
          </a:p>
          <a:p>
            <a:r>
              <a:rPr lang="en-US" dirty="0" smtClean="0"/>
              <a:t>However, recovery of poor hemodynamic parameter may outweigh these complications.</a:t>
            </a:r>
          </a:p>
          <a:p>
            <a:endParaRPr lang="en-US" dirty="0" smtClean="0"/>
          </a:p>
          <a:p>
            <a:r>
              <a:rPr lang="en-US" dirty="0" smtClean="0"/>
              <a:t>ACC recommends </a:t>
            </a:r>
            <a:r>
              <a:rPr lang="en-US" dirty="0" err="1" smtClean="0"/>
              <a:t>Dobutamine</a:t>
            </a:r>
            <a:r>
              <a:rPr lang="en-US" dirty="0" smtClean="0"/>
              <a:t> as 1</a:t>
            </a:r>
            <a:r>
              <a:rPr lang="en-US" baseline="30000" dirty="0" smtClean="0"/>
              <a:t>st</a:t>
            </a:r>
            <a:r>
              <a:rPr lang="en-US" dirty="0" smtClean="0"/>
              <a:t> line agent when SBP is between 70-100mmHg in the absence of shock. </a:t>
            </a:r>
          </a:p>
          <a:p>
            <a:r>
              <a:rPr lang="en-US" dirty="0" smtClean="0"/>
              <a:t>If shock is present ACC recommends Dopamine (??</a:t>
            </a:r>
            <a:r>
              <a:rPr lang="en-US" dirty="0" err="1" smtClean="0"/>
              <a:t>Norepinephrine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Combination of </a:t>
            </a:r>
            <a:r>
              <a:rPr lang="en-US" dirty="0" err="1" smtClean="0"/>
              <a:t>Dobutamine</a:t>
            </a:r>
            <a:r>
              <a:rPr lang="en-US" dirty="0" smtClean="0"/>
              <a:t> +Dopamine at 7.5µg/kg/min had been found better than individually </a:t>
            </a:r>
            <a:r>
              <a:rPr lang="en-US" dirty="0" err="1" smtClean="0"/>
              <a:t>uptitrating</a:t>
            </a:r>
            <a:r>
              <a:rPr lang="en-US" dirty="0" smtClean="0"/>
              <a:t> a single </a:t>
            </a:r>
            <a:r>
              <a:rPr lang="en-US" dirty="0" err="1" smtClean="0"/>
              <a:t>inotrope</a:t>
            </a:r>
            <a:r>
              <a:rPr lang="en-US" dirty="0" smtClean="0"/>
              <a:t>. </a:t>
            </a:r>
            <a:r>
              <a:rPr lang="en-US" sz="1800" b="1" i="1" dirty="0" smtClean="0"/>
              <a:t>(Circulation, 1983)</a:t>
            </a:r>
            <a:endParaRPr lang="en-US" b="1" i="1" dirty="0" smtClean="0"/>
          </a:p>
          <a:p>
            <a:r>
              <a:rPr lang="en-US" dirty="0" smtClean="0"/>
              <a:t>If persistent &lt;70mmHg </a:t>
            </a:r>
            <a:r>
              <a:rPr lang="en-US" dirty="0" err="1" smtClean="0"/>
              <a:t>Norepinephrine</a:t>
            </a:r>
            <a:r>
              <a:rPr lang="en-US" dirty="0" smtClean="0"/>
              <a:t> may be added </a:t>
            </a:r>
            <a:r>
              <a:rPr lang="en-US" sz="1800" b="1" i="1" dirty="0" smtClean="0"/>
              <a:t>(ACC STEMI guidelines, JACC 2004)</a:t>
            </a:r>
          </a:p>
          <a:p>
            <a:endParaRPr lang="en-US" sz="1800" b="1" i="1" dirty="0" smtClean="0"/>
          </a:p>
          <a:p>
            <a:r>
              <a:rPr lang="en-US" dirty="0" smtClean="0"/>
              <a:t>For HF </a:t>
            </a:r>
            <a:r>
              <a:rPr lang="en-US" dirty="0" err="1" smtClean="0"/>
              <a:t>a/w</a:t>
            </a:r>
            <a:r>
              <a:rPr lang="en-US" dirty="0" smtClean="0"/>
              <a:t> RVMI, hypotension even after adequate hydration to an RAP~15mmHg---</a:t>
            </a:r>
            <a:r>
              <a:rPr lang="en-US" dirty="0" err="1" smtClean="0"/>
              <a:t>Dobutamine</a:t>
            </a:r>
            <a:r>
              <a:rPr lang="en-US" dirty="0" smtClean="0"/>
              <a:t> improves outcomes </a:t>
            </a:r>
            <a:r>
              <a:rPr lang="en-US" sz="1700" b="1" i="1" dirty="0" smtClean="0"/>
              <a:t>(AJC 1994)</a:t>
            </a:r>
            <a:endParaRPr lang="en-US" b="1" i="1" dirty="0" smtClean="0"/>
          </a:p>
          <a:p>
            <a:endParaRPr lang="en-IN" b="1" i="1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/>
              <a:t>Clinical applications of inotropes</a:t>
            </a:r>
            <a:endParaRPr lang="en-US"/>
          </a:p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/>
              <a:t>Cardiogenic shock _SBP &lt;90</a:t>
            </a:r>
          </a:p>
          <a:p>
            <a:pPr lvl="0"/>
            <a:r>
              <a:rPr/>
              <a:t>AHFS without shock with evidence of organ hypoperfusion</a:t>
            </a:r>
          </a:p>
          <a:p>
            <a:pPr lvl="0"/>
            <a:r>
              <a:rPr/>
              <a:t>Intermittent outpatient infusion</a:t>
            </a:r>
          </a:p>
          <a:p>
            <a:pPr lvl="0"/>
            <a:r>
              <a:rPr/>
              <a:t>Bridge until transplanation</a:t>
            </a:r>
          </a:p>
          <a:p>
            <a:pPr lvl="0"/>
            <a:r>
              <a:rPr/>
              <a:t>Destination therapy for end-of-life care</a:t>
            </a:r>
          </a:p>
          <a:p>
            <a:pPr lvl="0"/>
            <a:r>
              <a:rPr/>
              <a:t>Cardiopulmonary resuscitation</a:t>
            </a:r>
          </a:p>
          <a:p>
            <a:pPr lvl="0"/>
            <a:r>
              <a:rPr/>
              <a:t>CHF routine therapy</a:t>
            </a:r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xmlns:m="http://schemas.openxmlformats.org/officeDocument/2006/math" val="186699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Intravenous </a:t>
            </a:r>
            <a:r>
              <a:rPr lang="en-US" dirty="0" err="1" smtClean="0"/>
              <a:t>inotrope</a:t>
            </a:r>
            <a:r>
              <a:rPr lang="en-US" dirty="0" smtClean="0"/>
              <a:t> titration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- SBP-</a:t>
            </a:r>
            <a:r>
              <a:rPr lang="en-US" dirty="0" smtClean="0"/>
              <a:t>-- invasive arterial BP monitoring</a:t>
            </a:r>
          </a:p>
          <a:p>
            <a:pPr>
              <a:buNone/>
            </a:pPr>
            <a:r>
              <a:rPr lang="en-US" dirty="0" smtClean="0"/>
              <a:t>- </a:t>
            </a:r>
            <a:r>
              <a:rPr lang="en-US" b="1" dirty="0" smtClean="0"/>
              <a:t>Urine output </a:t>
            </a:r>
            <a:r>
              <a:rPr lang="en-US" dirty="0" smtClean="0"/>
              <a:t>– Hourly monitoring</a:t>
            </a:r>
          </a:p>
          <a:p>
            <a:pPr>
              <a:buNone/>
            </a:pPr>
            <a:r>
              <a:rPr lang="en-US" dirty="0" smtClean="0"/>
              <a:t>- </a:t>
            </a:r>
            <a:r>
              <a:rPr lang="en-US" b="1" dirty="0" err="1" smtClean="0"/>
              <a:t>Ectopics</a:t>
            </a:r>
            <a:r>
              <a:rPr lang="en-US" b="1" dirty="0" smtClean="0"/>
              <a:t>/</a:t>
            </a:r>
            <a:r>
              <a:rPr lang="en-US" b="1" dirty="0" err="1" smtClean="0"/>
              <a:t>arrythmias</a:t>
            </a:r>
            <a:r>
              <a:rPr lang="en-US" dirty="0" smtClean="0"/>
              <a:t> – ECG monitoring</a:t>
            </a:r>
          </a:p>
          <a:p>
            <a:pPr>
              <a:buNone/>
            </a:pPr>
            <a:r>
              <a:rPr lang="en-US" dirty="0" smtClean="0"/>
              <a:t>- </a:t>
            </a:r>
            <a:r>
              <a:rPr lang="en-US" b="1" dirty="0" smtClean="0"/>
              <a:t>CVP/PAP monitoring </a:t>
            </a:r>
            <a:r>
              <a:rPr lang="en-US" dirty="0" smtClean="0"/>
              <a:t>– However </a:t>
            </a:r>
            <a:r>
              <a:rPr lang="en-US" b="1" i="1" dirty="0" smtClean="0"/>
              <a:t>ESCAPE trial </a:t>
            </a:r>
            <a:r>
              <a:rPr lang="en-US" dirty="0" smtClean="0"/>
              <a:t>did not show much clinical benefit </a:t>
            </a:r>
          </a:p>
          <a:p>
            <a:pPr>
              <a:buNone/>
            </a:pPr>
            <a:r>
              <a:rPr lang="en-US" dirty="0" smtClean="0"/>
              <a:t>- </a:t>
            </a:r>
            <a:r>
              <a:rPr lang="en-US" b="1" dirty="0" smtClean="0"/>
              <a:t>Heart rate </a:t>
            </a:r>
            <a:r>
              <a:rPr lang="en-US" dirty="0" smtClean="0"/>
              <a:t>to be monitored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- Should be tapered at steps of 2micg/kg/min</a:t>
            </a:r>
            <a:endParaRPr lang="en-IN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Inotropic</a:t>
            </a:r>
            <a:r>
              <a:rPr lang="en-US" dirty="0" smtClean="0"/>
              <a:t> therapy relieves symptoms but does not affect prognosis, which is more dependent on LV structural improvement.</a:t>
            </a:r>
          </a:p>
          <a:p>
            <a:r>
              <a:rPr lang="en-US" dirty="0" err="1" smtClean="0"/>
              <a:t>Inotropes</a:t>
            </a:r>
            <a:r>
              <a:rPr lang="en-US" dirty="0" smtClean="0"/>
              <a:t> in general causes </a:t>
            </a:r>
            <a:r>
              <a:rPr lang="en-US" dirty="0" err="1" smtClean="0"/>
              <a:t>proarrythmia</a:t>
            </a:r>
            <a:r>
              <a:rPr lang="en-US" dirty="0" smtClean="0"/>
              <a:t> and </a:t>
            </a:r>
            <a:r>
              <a:rPr lang="en-US" dirty="0" err="1" smtClean="0"/>
              <a:t>maladaptation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They should be used as short in duration &amp; low in dose as possible.</a:t>
            </a:r>
          </a:p>
          <a:p>
            <a:r>
              <a:rPr lang="en-US" dirty="0" smtClean="0"/>
              <a:t>Moderate doses of </a:t>
            </a:r>
            <a:r>
              <a:rPr lang="en-US" dirty="0" err="1" smtClean="0"/>
              <a:t>inotrope</a:t>
            </a:r>
            <a:r>
              <a:rPr lang="en-US" dirty="0" smtClean="0"/>
              <a:t> combinations is recommended over high doses of single </a:t>
            </a:r>
            <a:r>
              <a:rPr lang="en-US" dirty="0" err="1" smtClean="0"/>
              <a:t>inotrope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The ultimate aim of </a:t>
            </a:r>
            <a:r>
              <a:rPr lang="en-US" b="1" dirty="0" err="1" smtClean="0">
                <a:solidFill>
                  <a:srgbClr val="C00000"/>
                </a:solidFill>
              </a:rPr>
              <a:t>inotrope</a:t>
            </a:r>
            <a:r>
              <a:rPr lang="en-US" b="1" dirty="0" smtClean="0">
                <a:solidFill>
                  <a:srgbClr val="C00000"/>
                </a:solidFill>
              </a:rPr>
              <a:t> use should be to tide the ‘crisis’ until definite evidence based therapy is initiated, and </a:t>
            </a:r>
            <a:r>
              <a:rPr lang="en-US" b="1" dirty="0" err="1" smtClean="0">
                <a:solidFill>
                  <a:srgbClr val="C00000"/>
                </a:solidFill>
              </a:rPr>
              <a:t>hemodynamics</a:t>
            </a:r>
            <a:r>
              <a:rPr lang="en-US" b="1" dirty="0" smtClean="0">
                <a:solidFill>
                  <a:srgbClr val="C00000"/>
                </a:solidFill>
              </a:rPr>
              <a:t> &amp; symptoms return to baseline.  </a:t>
            </a:r>
            <a:endParaRPr lang="en-IN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eed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90254" y="761999"/>
            <a:ext cx="59713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Forte" pitchFamily="66" charset="0"/>
              </a:rPr>
              <a:t>Thank you</a:t>
            </a:r>
            <a:endParaRPr lang="en-US" sz="9600" dirty="0">
              <a:solidFill>
                <a:schemeClr val="bg1"/>
              </a:solidFill>
              <a:latin typeface="Fort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572"/>
            <a:ext cx="8229600" cy="1142066"/>
          </a:xfrm>
        </p:spPr>
        <p:txBody>
          <a:bodyPr/>
          <a:lstStyle/>
          <a:p>
            <a:r>
              <a:rPr/>
              <a:t>At what WHO stage to start?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endParaRPr/>
          </a:p>
        </p:txBody>
      </p:sp>
      <p:pic>
        <p:nvPicPr>
          <p:cNvPr id="4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56" y="1290180"/>
            <a:ext cx="8569411" cy="4928992"/>
          </a:xfrm>
          <a:prstGeom prst="rect">
            <a:avLst/>
          </a:prstGeom>
        </p:spPr>
      </p:pic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xmlns:m="http://schemas.openxmlformats.org/officeDocument/2006/math" val="186699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27" y="31315"/>
            <a:ext cx="9082216" cy="1002082"/>
          </a:xfrm>
        </p:spPr>
        <p:txBody>
          <a:bodyPr>
            <a:normAutofit fontScale="90000"/>
          </a:bodyPr>
          <a:lstStyle/>
          <a:p>
            <a:r>
              <a:rPr sz="3700"/>
              <a:t>Heterogeneity of ADHF:Management Principles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1848" y="1033397"/>
            <a:ext cx="8464379" cy="5111555"/>
          </a:xfrm>
        </p:spPr>
        <p:txBody>
          <a:bodyPr/>
          <a:lstStyle/>
          <a:p>
            <a:pPr marL="0" lvl="0" indent="0">
              <a:buNone/>
            </a:pPr>
            <a:r>
              <a:rPr sz="2800"/>
              <a:t>•  Acute Decompensation"Typical"</a:t>
            </a:r>
          </a:p>
          <a:p>
            <a:pPr lvl="0"/>
            <a:endParaRPr/>
          </a:p>
          <a:p>
            <a:pPr lvl="0"/>
            <a:r>
              <a:rPr sz="2800"/>
              <a:t>Acute Decompensation"Pulmonary </a:t>
            </a:r>
            <a:endParaRPr/>
          </a:p>
          <a:p>
            <a:pPr lvl="0"/>
            <a:endParaRPr/>
          </a:p>
          <a:p>
            <a:pPr lvl="0"/>
            <a:r>
              <a:rPr sz="2800"/>
              <a:t>Acute decompensations"Low output"</a:t>
            </a:r>
            <a:endParaRPr/>
          </a:p>
          <a:p>
            <a:pPr lvl="0"/>
            <a:endParaRPr/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rPr sz="2800"/>
              <a:t>•Decompensations"Cardiogenic shock"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endParaRPr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xmlns:m="http://schemas.openxmlformats.org/officeDocument/2006/math" val="186699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5" y="181627"/>
            <a:ext cx="9069859" cy="6131490"/>
          </a:xfrm>
          <a:prstGeom prst="rect">
            <a:avLst/>
          </a:prstGeom>
        </p:spPr>
      </p:pic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xmlns:m="http://schemas.openxmlformats.org/officeDocument/2006/math" val="186699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120</TotalTime>
  <Words>3076</Words>
  <Application>WPS Office</Application>
  <PresentationFormat>On-screen Show (4:3)</PresentationFormat>
  <Paragraphs>512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0" baseType="lpstr">
      <vt:lpstr>Arial</vt:lpstr>
      <vt:lpstr>Coming Soon</vt:lpstr>
      <vt:lpstr>Century Schoolbook</vt:lpstr>
      <vt:lpstr>Wingdings</vt:lpstr>
      <vt:lpstr>Times New Roman</vt:lpstr>
      <vt:lpstr>Forte</vt:lpstr>
      <vt:lpstr>Wingdings 2</vt:lpstr>
      <vt:lpstr>Oriel</vt:lpstr>
      <vt:lpstr>Cardiac  Inotropes</vt:lpstr>
      <vt:lpstr>Contraction relaxation </vt:lpstr>
      <vt:lpstr>Inotrope </vt:lpstr>
      <vt:lpstr>Inotrope=no of cross_bridges activated </vt:lpstr>
      <vt:lpstr>Classification  </vt:lpstr>
      <vt:lpstr>Clinical applications of inotropes </vt:lpstr>
      <vt:lpstr>At what WHO stage to start?</vt:lpstr>
      <vt:lpstr>Heterogeneity of ADHF:Management Principles</vt:lpstr>
      <vt:lpstr>Slide 9</vt:lpstr>
      <vt:lpstr>BETA ADRENERGIC AGONISTS</vt:lpstr>
      <vt:lpstr>Beta Adrenergic agonists -DOBUTAMINE</vt:lpstr>
      <vt:lpstr>Dobutamine-Pharmacology</vt:lpstr>
      <vt:lpstr>Dobutamine- Clinical application</vt:lpstr>
      <vt:lpstr>Dobutamine –Side effects</vt:lpstr>
      <vt:lpstr>Dobutamine – Evidence base</vt:lpstr>
      <vt:lpstr>Dopamine- Pharmacology </vt:lpstr>
      <vt:lpstr>Dopamine- Evidence </vt:lpstr>
      <vt:lpstr>Dopamine – Guidelines for HF</vt:lpstr>
      <vt:lpstr>Beta adrenergics- ISOPROTERENOL</vt:lpstr>
      <vt:lpstr>NOREPINEPHRINE </vt:lpstr>
      <vt:lpstr>Norepinephrine – Clinical applications</vt:lpstr>
      <vt:lpstr>Dopamine vs Norepinephrine</vt:lpstr>
      <vt:lpstr>PHOSPHODIESTERASE-3 INHIBITORS (Inodilators)</vt:lpstr>
      <vt:lpstr>PDIs - MILRINONE</vt:lpstr>
      <vt:lpstr>Milrinone - Pharmacology</vt:lpstr>
      <vt:lpstr>Milrinone- Side effects</vt:lpstr>
      <vt:lpstr>Milrinone- Clinical application</vt:lpstr>
      <vt:lpstr>Outcomes of a Prospective Trial  of Intravenous Milrinone For Exacerbations of Congestive Heart Failure</vt:lpstr>
      <vt:lpstr>CALCIUM SENSITIZERS- LEVOSIMENDAN </vt:lpstr>
      <vt:lpstr>Levosimendan – Actions</vt:lpstr>
      <vt:lpstr>Levosimendan - Pharmacology</vt:lpstr>
      <vt:lpstr>Levosimendan – Side effects</vt:lpstr>
      <vt:lpstr>Levosimendan – theoretical advantages over Dobutamine</vt:lpstr>
      <vt:lpstr>Levosimendan - Evidence</vt:lpstr>
      <vt:lpstr>Slide 35</vt:lpstr>
      <vt:lpstr>LEVOSIMENDAN - Evidence</vt:lpstr>
      <vt:lpstr>Levosimendan cost analysis?</vt:lpstr>
      <vt:lpstr>Final word on Levosimendan?- guidelines</vt:lpstr>
      <vt:lpstr>DIGOXIN</vt:lpstr>
      <vt:lpstr>Digoxin - Action</vt:lpstr>
      <vt:lpstr>Digoxin- Pharmacology</vt:lpstr>
      <vt:lpstr>Oral digoxin administration</vt:lpstr>
      <vt:lpstr>Digoxin –  i.v </vt:lpstr>
      <vt:lpstr>Digoxin- side effects</vt:lpstr>
      <vt:lpstr>Digoxin effect</vt:lpstr>
      <vt:lpstr>Digoxin – Drug interactions</vt:lpstr>
      <vt:lpstr>Digoxin toxicity</vt:lpstr>
      <vt:lpstr>Dig trial</vt:lpstr>
      <vt:lpstr>Summary of current inotropic interventions</vt:lpstr>
      <vt:lpstr>Newer inotropic agents – Hope ?</vt:lpstr>
      <vt:lpstr>ISTAROXIME</vt:lpstr>
      <vt:lpstr>Istaroxime- Evidence</vt:lpstr>
      <vt:lpstr>Istaroxime- HORIZON-HF</vt:lpstr>
      <vt:lpstr>HORIZON-HF</vt:lpstr>
      <vt:lpstr>OMECANTIV MECARBIL</vt:lpstr>
      <vt:lpstr>Omecantiv - Evidence</vt:lpstr>
      <vt:lpstr>Slide 57</vt:lpstr>
      <vt:lpstr>Inotropes in cardiogenic shock</vt:lpstr>
      <vt:lpstr>Inotropes in ACS with heart failure</vt:lpstr>
      <vt:lpstr>Intravenous inotrope titration</vt:lpstr>
      <vt:lpstr>Conclusion</vt:lpstr>
      <vt:lpstr>Slide 62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Cardiac  Inotropes</dc:title>
  <dc:creator>User</dc:creator>
  <cp:lastModifiedBy>User</cp:lastModifiedBy>
  <cp:revision>14</cp:revision>
  <dcterms:created xsi:type="dcterms:W3CDTF">2012-04-11T11:10:54Z</dcterms:created>
  <dcterms:modified xsi:type="dcterms:W3CDTF">2016-09-25T18:07:41Z</dcterms:modified>
</cp:coreProperties>
</file>